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handoutMasterIdLst>
    <p:handoutMasterId r:id="rId43"/>
  </p:handoutMasterIdLst>
  <p:sldIdLst>
    <p:sldId id="302" r:id="rId5"/>
    <p:sldId id="313" r:id="rId6"/>
    <p:sldId id="378" r:id="rId7"/>
    <p:sldId id="318" r:id="rId8"/>
    <p:sldId id="319" r:id="rId9"/>
    <p:sldId id="423" r:id="rId10"/>
    <p:sldId id="321" r:id="rId11"/>
    <p:sldId id="322" r:id="rId12"/>
    <p:sldId id="323" r:id="rId13"/>
    <p:sldId id="324" r:id="rId14"/>
    <p:sldId id="325" r:id="rId15"/>
    <p:sldId id="326" r:id="rId16"/>
    <p:sldId id="420" r:id="rId17"/>
    <p:sldId id="337" r:id="rId18"/>
    <p:sldId id="424" r:id="rId19"/>
    <p:sldId id="415" r:id="rId20"/>
    <p:sldId id="342" r:id="rId21"/>
    <p:sldId id="327" r:id="rId22"/>
    <p:sldId id="417" r:id="rId23"/>
    <p:sldId id="412" r:id="rId24"/>
    <p:sldId id="418" r:id="rId25"/>
    <p:sldId id="419" r:id="rId26"/>
    <p:sldId id="422" r:id="rId27"/>
    <p:sldId id="332" r:id="rId28"/>
    <p:sldId id="333" r:id="rId29"/>
    <p:sldId id="334" r:id="rId30"/>
    <p:sldId id="421" r:id="rId31"/>
    <p:sldId id="267" r:id="rId32"/>
    <p:sldId id="293" r:id="rId33"/>
    <p:sldId id="338" r:id="rId34"/>
    <p:sldId id="406" r:id="rId35"/>
    <p:sldId id="339" r:id="rId36"/>
    <p:sldId id="341" r:id="rId37"/>
    <p:sldId id="276" r:id="rId38"/>
    <p:sldId id="407" r:id="rId39"/>
    <p:sldId id="316" r:id="rId40"/>
    <p:sldId id="385"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58B50B-B596-5BAE-3E70-2136C01AC3F0}" name="Gatza, Robert" initials="GR" userId="S::0483300812@fema.dhs.gov::5d9ebb93-46c9-469b-9a49-379032199856" providerId="AD"/>
  <p188:author id="{16B5BF13-C713-3C57-0128-C6B093113787}" name="Vogelmann, Constance" initials="VC" userId="S::0261062322@FEMA.DHS.GOV::3b656afb-9061-421a-9fcd-594ecaf81065" providerId="AD"/>
  <p188:author id="{87CC1841-ADB0-2EF3-AA01-D8A720E18D1E}" name="Warren, Virginia" initials="WV" userId="S::0525314135@FEMA.DHS.GOV::d2674d22-c36e-4a36-afc5-15c40630ae38" providerId="AD"/>
  <p188:author id="{17B1A9D6-78F3-1518-D149-1A031A83F5A0}" name="Wallace, Adam" initials="WA" userId="S::0954648904@FEMA.DHS.GOV::81ac3d79-7273-4adf-969c-e2b9a9428f9f" providerId="AD"/>
  <p188:author id="{4EE0C1D9-12A0-00D5-6F12-BC110141DDAF}" name="Wilson, Margaret E" initials="WE" userId="S::0252469677@fema.dhs.gov::8892a46f-f448-426d-b68b-6bc13d195a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ilson, Margaret E" initials="WE" lastIdx="1" clrIdx="6">
    <p:extLst>
      <p:ext uri="{19B8F6BF-5375-455C-9EA6-DF929625EA0E}">
        <p15:presenceInfo xmlns:p15="http://schemas.microsoft.com/office/powerpoint/2012/main" userId="S::0252469677@fema.dhs.gov::8892a46f-f448-426d-b68b-6bc13d195a26" providerId="AD"/>
      </p:ext>
    </p:extLst>
  </p:cmAuthor>
  <p:cmAuthor id="1" name="Street, Stacey" initials="SS" lastIdx="42" clrIdx="0">
    <p:extLst>
      <p:ext uri="{19B8F6BF-5375-455C-9EA6-DF929625EA0E}">
        <p15:presenceInfo xmlns:p15="http://schemas.microsoft.com/office/powerpoint/2012/main" userId="S::0963319697@FEMA.DHS.GOV::f6405116-794d-4b8f-a124-42b12dead256" providerId="AD"/>
      </p:ext>
    </p:extLst>
  </p:cmAuthor>
  <p:cmAuthor id="2" name="Warren, Virginia" initials="WV" lastIdx="42" clrIdx="1">
    <p:extLst>
      <p:ext uri="{19B8F6BF-5375-455C-9EA6-DF929625EA0E}">
        <p15:presenceInfo xmlns:p15="http://schemas.microsoft.com/office/powerpoint/2012/main" userId="S::0525314135@FEMA.DHS.GOV::d2674d22-c36e-4a36-afc5-15c40630ae38" providerId="AD"/>
      </p:ext>
    </p:extLst>
  </p:cmAuthor>
  <p:cmAuthor id="3" name="Gatza, Robert" initials="GR" lastIdx="10" clrIdx="2">
    <p:extLst>
      <p:ext uri="{19B8F6BF-5375-455C-9EA6-DF929625EA0E}">
        <p15:presenceInfo xmlns:p15="http://schemas.microsoft.com/office/powerpoint/2012/main" userId="S::0483300812@FEMA.DHS.GOV::5d9ebb93-46c9-469b-9a49-379032199856" providerId="AD"/>
      </p:ext>
    </p:extLst>
  </p:cmAuthor>
  <p:cmAuthor id="4" name="Thomas, Kerry" initials="TK" lastIdx="1" clrIdx="3">
    <p:extLst>
      <p:ext uri="{19B8F6BF-5375-455C-9EA6-DF929625EA0E}">
        <p15:presenceInfo xmlns:p15="http://schemas.microsoft.com/office/powerpoint/2012/main" userId="S::0292805019@FEMA.DHS.GOV::c03ad27a-ffad-4b04-a485-aeceb71ca9ae" providerId="AD"/>
      </p:ext>
    </p:extLst>
  </p:cmAuthor>
  <p:cmAuthor id="5" name="Steele, Erika" initials="SE" lastIdx="3" clrIdx="4">
    <p:extLst>
      <p:ext uri="{19B8F6BF-5375-455C-9EA6-DF929625EA0E}">
        <p15:presenceInfo xmlns:p15="http://schemas.microsoft.com/office/powerpoint/2012/main" userId="Steele, Erika" providerId="None"/>
      </p:ext>
    </p:extLst>
  </p:cmAuthor>
  <p:cmAuthor id="6" name="Victoria Roth" initials="VR" lastIdx="5" clrIdx="5">
    <p:extLst>
      <p:ext uri="{19B8F6BF-5375-455C-9EA6-DF929625EA0E}">
        <p15:presenceInfo xmlns:p15="http://schemas.microsoft.com/office/powerpoint/2012/main" userId="Victoria 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B5D"/>
    <a:srgbClr val="005288"/>
    <a:srgbClr val="005188"/>
    <a:srgbClr val="C0C2C4"/>
    <a:srgbClr val="B0B1B3"/>
    <a:srgbClr val="8A8B8A"/>
    <a:srgbClr val="002F80"/>
    <a:srgbClr val="003366"/>
    <a:srgbClr val="0072CE"/>
    <a:srgbClr val="002F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s, Duane" userId="0bb41068-5eca-4f2a-b589-7648a162d257" providerId="ADAL" clId="{75B1F47B-7962-45C0-A4B5-D3F5EF49BB91}"/>
    <pc:docChg chg="custSel delSld modSld">
      <pc:chgData name="Davis, Duane" userId="0bb41068-5eca-4f2a-b589-7648a162d257" providerId="ADAL" clId="{75B1F47B-7962-45C0-A4B5-D3F5EF49BB91}" dt="2023-03-01T21:32:53.723" v="6" actId="47"/>
      <pc:docMkLst>
        <pc:docMk/>
      </pc:docMkLst>
      <pc:sldChg chg="modSp del mod">
        <pc:chgData name="Davis, Duane" userId="0bb41068-5eca-4f2a-b589-7648a162d257" providerId="ADAL" clId="{75B1F47B-7962-45C0-A4B5-D3F5EF49BB91}" dt="2023-03-01T21:32:53.723" v="6" actId="47"/>
        <pc:sldMkLst>
          <pc:docMk/>
          <pc:sldMk cId="2236204580" sldId="386"/>
        </pc:sldMkLst>
        <pc:spChg chg="mod">
          <ac:chgData name="Davis, Duane" userId="0bb41068-5eca-4f2a-b589-7648a162d257" providerId="ADAL" clId="{75B1F47B-7962-45C0-A4B5-D3F5EF49BB91}" dt="2023-03-01T21:31:49.551" v="5" actId="20577"/>
          <ac:spMkLst>
            <pc:docMk/>
            <pc:sldMk cId="2236204580" sldId="386"/>
            <ac:spMk id="47" creationId="{37DE7CFE-F1B6-46BB-825E-5C6F861B486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1FF86-960F-49D0-9680-C256A9B50E1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1BF081D-2CF6-45D4-AB61-0D2A37AAD3C9}">
      <dgm:prSet phldrT="[Text]" custT="1"/>
      <dgm:spPr>
        <a:solidFill>
          <a:srgbClr val="002060"/>
        </a:solidFill>
      </dgm:spPr>
      <dgm:t>
        <a:bodyPr/>
        <a:lstStyle/>
        <a:p>
          <a:r>
            <a:rPr lang="en-US" sz="1800"/>
            <a:t>Transportation Infrastructure Security Branch</a:t>
          </a:r>
        </a:p>
      </dgm:t>
    </dgm:pt>
    <dgm:pt modelId="{EF4D72EB-38C3-44BE-90E7-ACCFDE783ED2}" type="parTrans" cxnId="{9AB8D1A6-105C-4C05-91BB-692DE413B3A7}">
      <dgm:prSet/>
      <dgm:spPr/>
      <dgm:t>
        <a:bodyPr/>
        <a:lstStyle/>
        <a:p>
          <a:endParaRPr lang="en-US"/>
        </a:p>
      </dgm:t>
    </dgm:pt>
    <dgm:pt modelId="{B07D6EF4-7020-48E6-BC6B-1DB0496F2D07}" type="sibTrans" cxnId="{9AB8D1A6-105C-4C05-91BB-692DE413B3A7}">
      <dgm:prSet/>
      <dgm:spPr/>
      <dgm:t>
        <a:bodyPr/>
        <a:lstStyle/>
        <a:p>
          <a:endParaRPr lang="en-US"/>
        </a:p>
      </dgm:t>
    </dgm:pt>
    <dgm:pt modelId="{0D1A434D-46F7-42B1-86A3-2E7974407A77}">
      <dgm:prSet phldrT="[Text]" custT="1"/>
      <dgm:spPr>
        <a:solidFill>
          <a:srgbClr val="00B0F0"/>
        </a:solidFill>
      </dgm:spPr>
      <dgm:t>
        <a:bodyPr/>
        <a:lstStyle/>
        <a:p>
          <a:r>
            <a:rPr lang="en-US" sz="1800"/>
            <a:t>Intercity Bus Security Grant Program (IBSGP)</a:t>
          </a:r>
        </a:p>
      </dgm:t>
    </dgm:pt>
    <dgm:pt modelId="{A0DC0C23-4B74-4496-9C35-C1F62EA82427}" type="parTrans" cxnId="{9841C783-C94F-46AD-B9A9-E9D33217E571}">
      <dgm:prSet/>
      <dgm:spPr/>
      <dgm:t>
        <a:bodyPr/>
        <a:lstStyle/>
        <a:p>
          <a:endParaRPr lang="en-US"/>
        </a:p>
      </dgm:t>
    </dgm:pt>
    <dgm:pt modelId="{8F3A0146-5338-4A89-9AFC-5D29ED8F549E}" type="sibTrans" cxnId="{9841C783-C94F-46AD-B9A9-E9D33217E571}">
      <dgm:prSet/>
      <dgm:spPr/>
      <dgm:t>
        <a:bodyPr/>
        <a:lstStyle/>
        <a:p>
          <a:endParaRPr lang="en-US"/>
        </a:p>
      </dgm:t>
    </dgm:pt>
    <dgm:pt modelId="{514DA0B8-C3C4-4744-860C-36FED0F1F148}">
      <dgm:prSet phldrT="[Text]" custT="1"/>
      <dgm:spPr>
        <a:solidFill>
          <a:srgbClr val="00B0F0"/>
        </a:solidFill>
      </dgm:spPr>
      <dgm:t>
        <a:bodyPr/>
        <a:lstStyle/>
        <a:p>
          <a:r>
            <a:rPr lang="en-US" sz="1800"/>
            <a:t>Intercity Passenger Rail (IPR) Program</a:t>
          </a:r>
        </a:p>
      </dgm:t>
    </dgm:pt>
    <dgm:pt modelId="{FC75E139-FE43-495F-BEA9-C190CA959F4F}" type="parTrans" cxnId="{62B3EA91-CE6A-4589-9C6A-A4E7C0A58B08}">
      <dgm:prSet/>
      <dgm:spPr/>
      <dgm:t>
        <a:bodyPr/>
        <a:lstStyle/>
        <a:p>
          <a:endParaRPr lang="en-US"/>
        </a:p>
      </dgm:t>
    </dgm:pt>
    <dgm:pt modelId="{D5E5D556-4AA3-4CAA-8159-56E19C951904}" type="sibTrans" cxnId="{62B3EA91-CE6A-4589-9C6A-A4E7C0A58B08}">
      <dgm:prSet/>
      <dgm:spPr/>
      <dgm:t>
        <a:bodyPr/>
        <a:lstStyle/>
        <a:p>
          <a:endParaRPr lang="en-US"/>
        </a:p>
      </dgm:t>
    </dgm:pt>
    <dgm:pt modelId="{A43D0572-6A11-4B60-ABD5-8CC4DD6E096B}">
      <dgm:prSet phldrT="[Text]" custT="1"/>
      <dgm:spPr>
        <a:solidFill>
          <a:srgbClr val="00B0F0"/>
        </a:solidFill>
      </dgm:spPr>
      <dgm:t>
        <a:bodyPr/>
        <a:lstStyle/>
        <a:p>
          <a:r>
            <a:rPr lang="en-US" sz="1800"/>
            <a:t>Port Security Grant Program (PSGP)</a:t>
          </a:r>
        </a:p>
      </dgm:t>
    </dgm:pt>
    <dgm:pt modelId="{466EB3B6-48BE-4E22-89C7-09CF66F5B671}" type="parTrans" cxnId="{5C242016-2C1B-411D-B567-F320C4F4703F}">
      <dgm:prSet/>
      <dgm:spPr/>
      <dgm:t>
        <a:bodyPr/>
        <a:lstStyle/>
        <a:p>
          <a:endParaRPr lang="en-US"/>
        </a:p>
      </dgm:t>
    </dgm:pt>
    <dgm:pt modelId="{02097BE6-989E-4016-A863-E6E2EC265EE4}" type="sibTrans" cxnId="{5C242016-2C1B-411D-B567-F320C4F4703F}">
      <dgm:prSet/>
      <dgm:spPr/>
      <dgm:t>
        <a:bodyPr/>
        <a:lstStyle/>
        <a:p>
          <a:endParaRPr lang="en-US"/>
        </a:p>
      </dgm:t>
    </dgm:pt>
    <dgm:pt modelId="{3FD892E8-56CC-49CE-941C-2923CC70CB38}">
      <dgm:prSet phldrT="[Text]" custT="1"/>
      <dgm:spPr>
        <a:solidFill>
          <a:srgbClr val="0070C0"/>
        </a:solidFill>
      </dgm:spPr>
      <dgm:t>
        <a:bodyPr/>
        <a:lstStyle/>
        <a:p>
          <a:r>
            <a:rPr lang="en-US" sz="1800"/>
            <a:t>Surface Security Section</a:t>
          </a:r>
        </a:p>
      </dgm:t>
    </dgm:pt>
    <dgm:pt modelId="{FDF1431E-4243-4B63-A864-376CBD016412}" type="parTrans" cxnId="{E36E4EAB-7412-496E-91FE-8C6FABA1E08B}">
      <dgm:prSet/>
      <dgm:spPr/>
      <dgm:t>
        <a:bodyPr/>
        <a:lstStyle/>
        <a:p>
          <a:endParaRPr lang="en-US"/>
        </a:p>
      </dgm:t>
    </dgm:pt>
    <dgm:pt modelId="{FB89C8B6-BF33-4E21-87C4-8E7B615E9CA2}" type="sibTrans" cxnId="{E36E4EAB-7412-496E-91FE-8C6FABA1E08B}">
      <dgm:prSet/>
      <dgm:spPr/>
      <dgm:t>
        <a:bodyPr/>
        <a:lstStyle/>
        <a:p>
          <a:endParaRPr lang="en-US"/>
        </a:p>
      </dgm:t>
    </dgm:pt>
    <dgm:pt modelId="{5B0AA51C-5FFA-4878-A19E-FEA14A0F1E20}">
      <dgm:prSet phldrT="[Text]" custT="1"/>
      <dgm:spPr>
        <a:solidFill>
          <a:srgbClr val="0070C0"/>
        </a:solidFill>
      </dgm:spPr>
      <dgm:t>
        <a:bodyPr/>
        <a:lstStyle/>
        <a:p>
          <a:r>
            <a:rPr lang="en-US" sz="1800"/>
            <a:t>Maritime Security Section</a:t>
          </a:r>
        </a:p>
      </dgm:t>
    </dgm:pt>
    <dgm:pt modelId="{993882B1-876C-4AF1-A723-558F5DB2F782}" type="parTrans" cxnId="{D61C7BAC-A796-46BE-9D3B-32CBD37F2F40}">
      <dgm:prSet/>
      <dgm:spPr/>
      <dgm:t>
        <a:bodyPr/>
        <a:lstStyle/>
        <a:p>
          <a:endParaRPr lang="en-US"/>
        </a:p>
      </dgm:t>
    </dgm:pt>
    <dgm:pt modelId="{7C0F4FB1-7D9E-41C3-942A-EDFBE1378809}" type="sibTrans" cxnId="{D61C7BAC-A796-46BE-9D3B-32CBD37F2F40}">
      <dgm:prSet/>
      <dgm:spPr/>
      <dgm:t>
        <a:bodyPr/>
        <a:lstStyle/>
        <a:p>
          <a:endParaRPr lang="en-US"/>
        </a:p>
      </dgm:t>
    </dgm:pt>
    <dgm:pt modelId="{15202C41-9343-4122-A317-8A2AD181EDCE}">
      <dgm:prSet phldrT="[Text]" custT="1"/>
      <dgm:spPr>
        <a:solidFill>
          <a:srgbClr val="00B0F0"/>
        </a:solidFill>
      </dgm:spPr>
      <dgm:t>
        <a:bodyPr/>
        <a:lstStyle/>
        <a:p>
          <a:r>
            <a:rPr lang="en-US" sz="1800"/>
            <a:t>Transit Security Grant Program (TSGP)</a:t>
          </a:r>
        </a:p>
      </dgm:t>
    </dgm:pt>
    <dgm:pt modelId="{A213A892-E14A-4D19-ABE8-32C42F5145C7}" type="parTrans" cxnId="{9A007D26-3B13-4479-8D93-899AF6DB5077}">
      <dgm:prSet/>
      <dgm:spPr/>
      <dgm:t>
        <a:bodyPr/>
        <a:lstStyle/>
        <a:p>
          <a:endParaRPr lang="en-US"/>
        </a:p>
      </dgm:t>
    </dgm:pt>
    <dgm:pt modelId="{1FF853EE-673B-43C7-8FAF-98EB70679BD9}" type="sibTrans" cxnId="{9A007D26-3B13-4479-8D93-899AF6DB5077}">
      <dgm:prSet/>
      <dgm:spPr/>
      <dgm:t>
        <a:bodyPr/>
        <a:lstStyle/>
        <a:p>
          <a:endParaRPr lang="en-US"/>
        </a:p>
      </dgm:t>
    </dgm:pt>
    <dgm:pt modelId="{FFADB84D-900F-4283-B8D8-2FB272966870}" type="pres">
      <dgm:prSet presAssocID="{8991FF86-960F-49D0-9680-C256A9B50E18}" presName="hierChild1" presStyleCnt="0">
        <dgm:presLayoutVars>
          <dgm:orgChart val="1"/>
          <dgm:chPref val="1"/>
          <dgm:dir/>
          <dgm:animOne val="branch"/>
          <dgm:animLvl val="lvl"/>
          <dgm:resizeHandles/>
        </dgm:presLayoutVars>
      </dgm:prSet>
      <dgm:spPr/>
    </dgm:pt>
    <dgm:pt modelId="{196ACED1-6F73-49EF-9B53-BFF384C62523}" type="pres">
      <dgm:prSet presAssocID="{61BF081D-2CF6-45D4-AB61-0D2A37AAD3C9}" presName="hierRoot1" presStyleCnt="0">
        <dgm:presLayoutVars>
          <dgm:hierBranch/>
        </dgm:presLayoutVars>
      </dgm:prSet>
      <dgm:spPr/>
    </dgm:pt>
    <dgm:pt modelId="{D01BD89F-53AF-45F0-8D6E-F80270A1CA40}" type="pres">
      <dgm:prSet presAssocID="{61BF081D-2CF6-45D4-AB61-0D2A37AAD3C9}" presName="rootComposite1" presStyleCnt="0"/>
      <dgm:spPr/>
    </dgm:pt>
    <dgm:pt modelId="{D2BDE62C-E527-45EC-BAB6-857BCECD81DF}" type="pres">
      <dgm:prSet presAssocID="{61BF081D-2CF6-45D4-AB61-0D2A37AAD3C9}" presName="rootText1" presStyleLbl="node0" presStyleIdx="0" presStyleCnt="1">
        <dgm:presLayoutVars>
          <dgm:chPref val="3"/>
        </dgm:presLayoutVars>
      </dgm:prSet>
      <dgm:spPr/>
    </dgm:pt>
    <dgm:pt modelId="{FBD11147-F536-4225-ABF0-D4E9DD9E0546}" type="pres">
      <dgm:prSet presAssocID="{61BF081D-2CF6-45D4-AB61-0D2A37AAD3C9}" presName="rootConnector1" presStyleLbl="node1" presStyleIdx="0" presStyleCnt="0"/>
      <dgm:spPr/>
    </dgm:pt>
    <dgm:pt modelId="{89C2CF35-2285-457A-9844-064A58EF5DAB}" type="pres">
      <dgm:prSet presAssocID="{61BF081D-2CF6-45D4-AB61-0D2A37AAD3C9}" presName="hierChild2" presStyleCnt="0"/>
      <dgm:spPr/>
    </dgm:pt>
    <dgm:pt modelId="{49347885-E79E-4F8E-92E8-72C09479574F}" type="pres">
      <dgm:prSet presAssocID="{993882B1-876C-4AF1-A723-558F5DB2F782}" presName="Name35" presStyleLbl="parChTrans1D2" presStyleIdx="0" presStyleCnt="2"/>
      <dgm:spPr/>
    </dgm:pt>
    <dgm:pt modelId="{63B9D0B3-DD4E-43E6-B5D9-9F7E09897A72}" type="pres">
      <dgm:prSet presAssocID="{5B0AA51C-5FFA-4878-A19E-FEA14A0F1E20}" presName="hierRoot2" presStyleCnt="0">
        <dgm:presLayoutVars>
          <dgm:hierBranch val="init"/>
        </dgm:presLayoutVars>
      </dgm:prSet>
      <dgm:spPr/>
    </dgm:pt>
    <dgm:pt modelId="{09F0B21B-9EAA-41BB-B2D7-FB0F48169938}" type="pres">
      <dgm:prSet presAssocID="{5B0AA51C-5FFA-4878-A19E-FEA14A0F1E20}" presName="rootComposite" presStyleCnt="0"/>
      <dgm:spPr/>
    </dgm:pt>
    <dgm:pt modelId="{E393A12B-B793-4C6F-AE55-C988E2C1B520}" type="pres">
      <dgm:prSet presAssocID="{5B0AA51C-5FFA-4878-A19E-FEA14A0F1E20}" presName="rootText" presStyleLbl="node2" presStyleIdx="0" presStyleCnt="2">
        <dgm:presLayoutVars>
          <dgm:chPref val="3"/>
        </dgm:presLayoutVars>
      </dgm:prSet>
      <dgm:spPr/>
    </dgm:pt>
    <dgm:pt modelId="{2EB9E3B7-15C4-4D54-80E8-86ADF8EF6CDB}" type="pres">
      <dgm:prSet presAssocID="{5B0AA51C-5FFA-4878-A19E-FEA14A0F1E20}" presName="rootConnector" presStyleLbl="node2" presStyleIdx="0" presStyleCnt="2"/>
      <dgm:spPr/>
    </dgm:pt>
    <dgm:pt modelId="{4776EE22-46DA-4959-BF91-C2B73208BC48}" type="pres">
      <dgm:prSet presAssocID="{5B0AA51C-5FFA-4878-A19E-FEA14A0F1E20}" presName="hierChild4" presStyleCnt="0"/>
      <dgm:spPr/>
    </dgm:pt>
    <dgm:pt modelId="{A41CE37E-72B7-4D10-9BAE-A15981391E75}" type="pres">
      <dgm:prSet presAssocID="{466EB3B6-48BE-4E22-89C7-09CF66F5B671}" presName="Name37" presStyleLbl="parChTrans1D3" presStyleIdx="0" presStyleCnt="4"/>
      <dgm:spPr/>
    </dgm:pt>
    <dgm:pt modelId="{80106AD8-C0BE-4CB2-ADD8-B2F0DFB1744C}" type="pres">
      <dgm:prSet presAssocID="{A43D0572-6A11-4B60-ABD5-8CC4DD6E096B}" presName="hierRoot2" presStyleCnt="0">
        <dgm:presLayoutVars>
          <dgm:hierBranch/>
        </dgm:presLayoutVars>
      </dgm:prSet>
      <dgm:spPr/>
    </dgm:pt>
    <dgm:pt modelId="{9667011D-FFF3-4D85-A1BF-1516257E6D6F}" type="pres">
      <dgm:prSet presAssocID="{A43D0572-6A11-4B60-ABD5-8CC4DD6E096B}" presName="rootComposite" presStyleCnt="0"/>
      <dgm:spPr/>
    </dgm:pt>
    <dgm:pt modelId="{1EAB69C8-ED29-4396-97B9-2E046AF7C2B4}" type="pres">
      <dgm:prSet presAssocID="{A43D0572-6A11-4B60-ABD5-8CC4DD6E096B}" presName="rootText" presStyleLbl="node3" presStyleIdx="0" presStyleCnt="4">
        <dgm:presLayoutVars>
          <dgm:chPref val="3"/>
        </dgm:presLayoutVars>
      </dgm:prSet>
      <dgm:spPr/>
    </dgm:pt>
    <dgm:pt modelId="{A3FAF3B3-4BC0-4F80-8516-AA99C11C624B}" type="pres">
      <dgm:prSet presAssocID="{A43D0572-6A11-4B60-ABD5-8CC4DD6E096B}" presName="rootConnector" presStyleLbl="node3" presStyleIdx="0" presStyleCnt="4"/>
      <dgm:spPr/>
    </dgm:pt>
    <dgm:pt modelId="{5A7F4407-FDB4-40D3-B84E-A2CB84FEEE08}" type="pres">
      <dgm:prSet presAssocID="{A43D0572-6A11-4B60-ABD5-8CC4DD6E096B}" presName="hierChild4" presStyleCnt="0"/>
      <dgm:spPr/>
    </dgm:pt>
    <dgm:pt modelId="{026C5EC2-960D-4D0C-92F0-E07F8A8011F7}" type="pres">
      <dgm:prSet presAssocID="{A43D0572-6A11-4B60-ABD5-8CC4DD6E096B}" presName="hierChild5" presStyleCnt="0"/>
      <dgm:spPr/>
    </dgm:pt>
    <dgm:pt modelId="{6AE9AAAA-627C-4853-8B76-EDB1DBF4ED75}" type="pres">
      <dgm:prSet presAssocID="{5B0AA51C-5FFA-4878-A19E-FEA14A0F1E20}" presName="hierChild5" presStyleCnt="0"/>
      <dgm:spPr/>
    </dgm:pt>
    <dgm:pt modelId="{E8D8BBE1-2625-4078-A721-45B7712B116F}" type="pres">
      <dgm:prSet presAssocID="{FDF1431E-4243-4B63-A864-376CBD016412}" presName="Name35" presStyleLbl="parChTrans1D2" presStyleIdx="1" presStyleCnt="2"/>
      <dgm:spPr/>
    </dgm:pt>
    <dgm:pt modelId="{73387CA2-6C51-4328-AE17-200F908FE00E}" type="pres">
      <dgm:prSet presAssocID="{3FD892E8-56CC-49CE-941C-2923CC70CB38}" presName="hierRoot2" presStyleCnt="0">
        <dgm:presLayoutVars>
          <dgm:hierBranch/>
        </dgm:presLayoutVars>
      </dgm:prSet>
      <dgm:spPr/>
    </dgm:pt>
    <dgm:pt modelId="{68E0998B-C2F4-4F6C-BDF6-B76EF3441FE7}" type="pres">
      <dgm:prSet presAssocID="{3FD892E8-56CC-49CE-941C-2923CC70CB38}" presName="rootComposite" presStyleCnt="0"/>
      <dgm:spPr/>
    </dgm:pt>
    <dgm:pt modelId="{12C492A0-E403-4FB0-A4D2-49179959BC79}" type="pres">
      <dgm:prSet presAssocID="{3FD892E8-56CC-49CE-941C-2923CC70CB38}" presName="rootText" presStyleLbl="node2" presStyleIdx="1" presStyleCnt="2">
        <dgm:presLayoutVars>
          <dgm:chPref val="3"/>
        </dgm:presLayoutVars>
      </dgm:prSet>
      <dgm:spPr/>
    </dgm:pt>
    <dgm:pt modelId="{FD04A9C4-2AD8-4E8D-8B53-FB1DB1974FF2}" type="pres">
      <dgm:prSet presAssocID="{3FD892E8-56CC-49CE-941C-2923CC70CB38}" presName="rootConnector" presStyleLbl="node2" presStyleIdx="1" presStyleCnt="2"/>
      <dgm:spPr/>
    </dgm:pt>
    <dgm:pt modelId="{8ECC772C-75B9-4405-8B89-531EFACEC6EB}" type="pres">
      <dgm:prSet presAssocID="{3FD892E8-56CC-49CE-941C-2923CC70CB38}" presName="hierChild4" presStyleCnt="0"/>
      <dgm:spPr/>
    </dgm:pt>
    <dgm:pt modelId="{3F1D7383-70D3-41DD-A884-AA839A105350}" type="pres">
      <dgm:prSet presAssocID="{A213A892-E14A-4D19-ABE8-32C42F5145C7}" presName="Name35" presStyleLbl="parChTrans1D3" presStyleIdx="1" presStyleCnt="4"/>
      <dgm:spPr/>
    </dgm:pt>
    <dgm:pt modelId="{69D988F3-498E-456C-8C40-4BB043E32ABC}" type="pres">
      <dgm:prSet presAssocID="{15202C41-9343-4122-A317-8A2AD181EDCE}" presName="hierRoot2" presStyleCnt="0">
        <dgm:presLayoutVars>
          <dgm:hierBranch val="init"/>
        </dgm:presLayoutVars>
      </dgm:prSet>
      <dgm:spPr/>
    </dgm:pt>
    <dgm:pt modelId="{084785DE-BDC6-45BE-A14E-D7154CE4A2FC}" type="pres">
      <dgm:prSet presAssocID="{15202C41-9343-4122-A317-8A2AD181EDCE}" presName="rootComposite" presStyleCnt="0"/>
      <dgm:spPr/>
    </dgm:pt>
    <dgm:pt modelId="{4A4E812D-EECC-4E2E-BA07-D741518D6A8D}" type="pres">
      <dgm:prSet presAssocID="{15202C41-9343-4122-A317-8A2AD181EDCE}" presName="rootText" presStyleLbl="node3" presStyleIdx="1" presStyleCnt="4">
        <dgm:presLayoutVars>
          <dgm:chPref val="3"/>
        </dgm:presLayoutVars>
      </dgm:prSet>
      <dgm:spPr/>
    </dgm:pt>
    <dgm:pt modelId="{9DFA35C3-2E8A-40A6-B454-79A42E95D0C3}" type="pres">
      <dgm:prSet presAssocID="{15202C41-9343-4122-A317-8A2AD181EDCE}" presName="rootConnector" presStyleLbl="node3" presStyleIdx="1" presStyleCnt="4"/>
      <dgm:spPr/>
    </dgm:pt>
    <dgm:pt modelId="{AA66903E-802A-4E01-B37C-69252434A0B1}" type="pres">
      <dgm:prSet presAssocID="{15202C41-9343-4122-A317-8A2AD181EDCE}" presName="hierChild4" presStyleCnt="0"/>
      <dgm:spPr/>
    </dgm:pt>
    <dgm:pt modelId="{461A2F5F-2881-42E1-A1B9-6C762AFE2532}" type="pres">
      <dgm:prSet presAssocID="{15202C41-9343-4122-A317-8A2AD181EDCE}" presName="hierChild5" presStyleCnt="0"/>
      <dgm:spPr/>
    </dgm:pt>
    <dgm:pt modelId="{8088B89C-4582-431E-A80A-D7DE3C44088B}" type="pres">
      <dgm:prSet presAssocID="{A0DC0C23-4B74-4496-9C35-C1F62EA82427}" presName="Name35" presStyleLbl="parChTrans1D3" presStyleIdx="2" presStyleCnt="4"/>
      <dgm:spPr/>
    </dgm:pt>
    <dgm:pt modelId="{FCE37715-51F0-40D0-8AF1-068D197554DF}" type="pres">
      <dgm:prSet presAssocID="{0D1A434D-46F7-42B1-86A3-2E7974407A77}" presName="hierRoot2" presStyleCnt="0">
        <dgm:presLayoutVars>
          <dgm:hierBranch/>
        </dgm:presLayoutVars>
      </dgm:prSet>
      <dgm:spPr/>
    </dgm:pt>
    <dgm:pt modelId="{C86A0EF6-8654-43A4-9E23-8003F2AB77BC}" type="pres">
      <dgm:prSet presAssocID="{0D1A434D-46F7-42B1-86A3-2E7974407A77}" presName="rootComposite" presStyleCnt="0"/>
      <dgm:spPr/>
    </dgm:pt>
    <dgm:pt modelId="{7EF926E8-4133-43EF-A9FF-5EC3B307C7F0}" type="pres">
      <dgm:prSet presAssocID="{0D1A434D-46F7-42B1-86A3-2E7974407A77}" presName="rootText" presStyleLbl="node3" presStyleIdx="2" presStyleCnt="4" custScaleY="129317">
        <dgm:presLayoutVars>
          <dgm:chPref val="3"/>
        </dgm:presLayoutVars>
      </dgm:prSet>
      <dgm:spPr/>
    </dgm:pt>
    <dgm:pt modelId="{504E6FAB-E91B-423F-B854-A9AB6EF00879}" type="pres">
      <dgm:prSet presAssocID="{0D1A434D-46F7-42B1-86A3-2E7974407A77}" presName="rootConnector" presStyleLbl="node3" presStyleIdx="2" presStyleCnt="4"/>
      <dgm:spPr/>
    </dgm:pt>
    <dgm:pt modelId="{AF77F037-7CBE-4E36-AF41-BB6E7DEF4394}" type="pres">
      <dgm:prSet presAssocID="{0D1A434D-46F7-42B1-86A3-2E7974407A77}" presName="hierChild4" presStyleCnt="0"/>
      <dgm:spPr/>
    </dgm:pt>
    <dgm:pt modelId="{05EE63B7-456C-4C69-A14B-3A7A254091F7}" type="pres">
      <dgm:prSet presAssocID="{0D1A434D-46F7-42B1-86A3-2E7974407A77}" presName="hierChild5" presStyleCnt="0"/>
      <dgm:spPr/>
    </dgm:pt>
    <dgm:pt modelId="{CC96F19D-6916-4D88-B99A-6F629C835B79}" type="pres">
      <dgm:prSet presAssocID="{FC75E139-FE43-495F-BEA9-C190CA959F4F}" presName="Name35" presStyleLbl="parChTrans1D3" presStyleIdx="3" presStyleCnt="4"/>
      <dgm:spPr/>
    </dgm:pt>
    <dgm:pt modelId="{3B575DA1-9439-46B8-86AF-47CCC3C0215C}" type="pres">
      <dgm:prSet presAssocID="{514DA0B8-C3C4-4744-860C-36FED0F1F148}" presName="hierRoot2" presStyleCnt="0">
        <dgm:presLayoutVars>
          <dgm:hierBranch/>
        </dgm:presLayoutVars>
      </dgm:prSet>
      <dgm:spPr/>
    </dgm:pt>
    <dgm:pt modelId="{B654EC04-2A4D-4CB8-982B-2F7656624252}" type="pres">
      <dgm:prSet presAssocID="{514DA0B8-C3C4-4744-860C-36FED0F1F148}" presName="rootComposite" presStyleCnt="0"/>
      <dgm:spPr/>
    </dgm:pt>
    <dgm:pt modelId="{37EA9485-715E-45A4-B4F7-FC12696E5CCD}" type="pres">
      <dgm:prSet presAssocID="{514DA0B8-C3C4-4744-860C-36FED0F1F148}" presName="rootText" presStyleLbl="node3" presStyleIdx="3" presStyleCnt="4">
        <dgm:presLayoutVars>
          <dgm:chPref val="3"/>
        </dgm:presLayoutVars>
      </dgm:prSet>
      <dgm:spPr/>
    </dgm:pt>
    <dgm:pt modelId="{1E15D0BF-FFCF-4B84-9997-F899ACCEA9CF}" type="pres">
      <dgm:prSet presAssocID="{514DA0B8-C3C4-4744-860C-36FED0F1F148}" presName="rootConnector" presStyleLbl="node3" presStyleIdx="3" presStyleCnt="4"/>
      <dgm:spPr/>
    </dgm:pt>
    <dgm:pt modelId="{2A967AF5-BB7A-403C-9949-476B595342F7}" type="pres">
      <dgm:prSet presAssocID="{514DA0B8-C3C4-4744-860C-36FED0F1F148}" presName="hierChild4" presStyleCnt="0"/>
      <dgm:spPr/>
    </dgm:pt>
    <dgm:pt modelId="{D573A6F7-6ADE-4C36-AC05-C9464C794816}" type="pres">
      <dgm:prSet presAssocID="{514DA0B8-C3C4-4744-860C-36FED0F1F148}" presName="hierChild5" presStyleCnt="0"/>
      <dgm:spPr/>
    </dgm:pt>
    <dgm:pt modelId="{0E44EE64-7CB2-450E-9852-123F6687512E}" type="pres">
      <dgm:prSet presAssocID="{3FD892E8-56CC-49CE-941C-2923CC70CB38}" presName="hierChild5" presStyleCnt="0"/>
      <dgm:spPr/>
    </dgm:pt>
    <dgm:pt modelId="{2D4B0A8D-44E6-479D-A8A6-A5208887AE9A}" type="pres">
      <dgm:prSet presAssocID="{61BF081D-2CF6-45D4-AB61-0D2A37AAD3C9}" presName="hierChild3" presStyleCnt="0"/>
      <dgm:spPr/>
    </dgm:pt>
  </dgm:ptLst>
  <dgm:cxnLst>
    <dgm:cxn modelId="{03B6700B-C861-40D8-95FE-F5624A7584B6}" type="presOf" srcId="{15202C41-9343-4122-A317-8A2AD181EDCE}" destId="{4A4E812D-EECC-4E2E-BA07-D741518D6A8D}" srcOrd="0" destOrd="0" presId="urn:microsoft.com/office/officeart/2005/8/layout/orgChart1"/>
    <dgm:cxn modelId="{5C242016-2C1B-411D-B567-F320C4F4703F}" srcId="{5B0AA51C-5FFA-4878-A19E-FEA14A0F1E20}" destId="{A43D0572-6A11-4B60-ABD5-8CC4DD6E096B}" srcOrd="0" destOrd="0" parTransId="{466EB3B6-48BE-4E22-89C7-09CF66F5B671}" sibTransId="{02097BE6-989E-4016-A863-E6E2EC265EE4}"/>
    <dgm:cxn modelId="{9A007D26-3B13-4479-8D93-899AF6DB5077}" srcId="{3FD892E8-56CC-49CE-941C-2923CC70CB38}" destId="{15202C41-9343-4122-A317-8A2AD181EDCE}" srcOrd="0" destOrd="0" parTransId="{A213A892-E14A-4D19-ABE8-32C42F5145C7}" sibTransId="{1FF853EE-673B-43C7-8FAF-98EB70679BD9}"/>
    <dgm:cxn modelId="{E11D5537-F5BA-4BBA-9E1F-8A6254286332}" type="presOf" srcId="{A0DC0C23-4B74-4496-9C35-C1F62EA82427}" destId="{8088B89C-4582-431E-A80A-D7DE3C44088B}" srcOrd="0" destOrd="0" presId="urn:microsoft.com/office/officeart/2005/8/layout/orgChart1"/>
    <dgm:cxn modelId="{07B1323E-F615-4570-A86E-0F2902BFDFA4}" type="presOf" srcId="{993882B1-876C-4AF1-A723-558F5DB2F782}" destId="{49347885-E79E-4F8E-92E8-72C09479574F}" srcOrd="0" destOrd="0" presId="urn:microsoft.com/office/officeart/2005/8/layout/orgChart1"/>
    <dgm:cxn modelId="{15862D61-F11D-44B2-A92F-B40BF0CEA827}" type="presOf" srcId="{514DA0B8-C3C4-4744-860C-36FED0F1F148}" destId="{37EA9485-715E-45A4-B4F7-FC12696E5CCD}" srcOrd="0" destOrd="0" presId="urn:microsoft.com/office/officeart/2005/8/layout/orgChart1"/>
    <dgm:cxn modelId="{33DDDE4C-E62B-4975-838C-51539550B996}" type="presOf" srcId="{A43D0572-6A11-4B60-ABD5-8CC4DD6E096B}" destId="{A3FAF3B3-4BC0-4F80-8516-AA99C11C624B}" srcOrd="1" destOrd="0" presId="urn:microsoft.com/office/officeart/2005/8/layout/orgChart1"/>
    <dgm:cxn modelId="{06D2E970-6A51-43D0-96D3-85C5A8B446FC}" type="presOf" srcId="{5B0AA51C-5FFA-4878-A19E-FEA14A0F1E20}" destId="{2EB9E3B7-15C4-4D54-80E8-86ADF8EF6CDB}" srcOrd="1" destOrd="0" presId="urn:microsoft.com/office/officeart/2005/8/layout/orgChart1"/>
    <dgm:cxn modelId="{B0F58D53-E24D-4B6B-AA7B-9A7231C472CD}" type="presOf" srcId="{61BF081D-2CF6-45D4-AB61-0D2A37AAD3C9}" destId="{D2BDE62C-E527-45EC-BAB6-857BCECD81DF}" srcOrd="0" destOrd="0" presId="urn:microsoft.com/office/officeart/2005/8/layout/orgChart1"/>
    <dgm:cxn modelId="{9841C783-C94F-46AD-B9A9-E9D33217E571}" srcId="{3FD892E8-56CC-49CE-941C-2923CC70CB38}" destId="{0D1A434D-46F7-42B1-86A3-2E7974407A77}" srcOrd="1" destOrd="0" parTransId="{A0DC0C23-4B74-4496-9C35-C1F62EA82427}" sibTransId="{8F3A0146-5338-4A89-9AFC-5D29ED8F549E}"/>
    <dgm:cxn modelId="{08EA9089-19A8-44CD-B31D-BF670B2439D6}" type="presOf" srcId="{A43D0572-6A11-4B60-ABD5-8CC4DD6E096B}" destId="{1EAB69C8-ED29-4396-97B9-2E046AF7C2B4}" srcOrd="0" destOrd="0" presId="urn:microsoft.com/office/officeart/2005/8/layout/orgChart1"/>
    <dgm:cxn modelId="{62B3EA91-CE6A-4589-9C6A-A4E7C0A58B08}" srcId="{3FD892E8-56CC-49CE-941C-2923CC70CB38}" destId="{514DA0B8-C3C4-4744-860C-36FED0F1F148}" srcOrd="2" destOrd="0" parTransId="{FC75E139-FE43-495F-BEA9-C190CA959F4F}" sibTransId="{D5E5D556-4AA3-4CAA-8159-56E19C951904}"/>
    <dgm:cxn modelId="{C9642896-7AC4-4CCE-8442-9534E1932651}" type="presOf" srcId="{FDF1431E-4243-4B63-A864-376CBD016412}" destId="{E8D8BBE1-2625-4078-A721-45B7712B116F}" srcOrd="0" destOrd="0" presId="urn:microsoft.com/office/officeart/2005/8/layout/orgChart1"/>
    <dgm:cxn modelId="{6E40E699-72E5-4185-88CB-19E89C15B4D8}" type="presOf" srcId="{0D1A434D-46F7-42B1-86A3-2E7974407A77}" destId="{504E6FAB-E91B-423F-B854-A9AB6EF00879}" srcOrd="1" destOrd="0" presId="urn:microsoft.com/office/officeart/2005/8/layout/orgChart1"/>
    <dgm:cxn modelId="{FAB093A0-BFC3-437B-85B5-92908A53572A}" type="presOf" srcId="{3FD892E8-56CC-49CE-941C-2923CC70CB38}" destId="{12C492A0-E403-4FB0-A4D2-49179959BC79}" srcOrd="0" destOrd="0" presId="urn:microsoft.com/office/officeart/2005/8/layout/orgChart1"/>
    <dgm:cxn modelId="{9AB8D1A6-105C-4C05-91BB-692DE413B3A7}" srcId="{8991FF86-960F-49D0-9680-C256A9B50E18}" destId="{61BF081D-2CF6-45D4-AB61-0D2A37AAD3C9}" srcOrd="0" destOrd="0" parTransId="{EF4D72EB-38C3-44BE-90E7-ACCFDE783ED2}" sibTransId="{B07D6EF4-7020-48E6-BC6B-1DB0496F2D07}"/>
    <dgm:cxn modelId="{E36E4EAB-7412-496E-91FE-8C6FABA1E08B}" srcId="{61BF081D-2CF6-45D4-AB61-0D2A37AAD3C9}" destId="{3FD892E8-56CC-49CE-941C-2923CC70CB38}" srcOrd="1" destOrd="0" parTransId="{FDF1431E-4243-4B63-A864-376CBD016412}" sibTransId="{FB89C8B6-BF33-4E21-87C4-8E7B615E9CA2}"/>
    <dgm:cxn modelId="{D61C7BAC-A796-46BE-9D3B-32CBD37F2F40}" srcId="{61BF081D-2CF6-45D4-AB61-0D2A37AAD3C9}" destId="{5B0AA51C-5FFA-4878-A19E-FEA14A0F1E20}" srcOrd="0" destOrd="0" parTransId="{993882B1-876C-4AF1-A723-558F5DB2F782}" sibTransId="{7C0F4FB1-7D9E-41C3-942A-EDFBE1378809}"/>
    <dgm:cxn modelId="{B50F04AD-8BC7-4603-803F-260DFE631C1F}" type="presOf" srcId="{15202C41-9343-4122-A317-8A2AD181EDCE}" destId="{9DFA35C3-2E8A-40A6-B454-79A42E95D0C3}" srcOrd="1" destOrd="0" presId="urn:microsoft.com/office/officeart/2005/8/layout/orgChart1"/>
    <dgm:cxn modelId="{8B7004C1-286A-4080-8FE3-938EC64388F2}" type="presOf" srcId="{FC75E139-FE43-495F-BEA9-C190CA959F4F}" destId="{CC96F19D-6916-4D88-B99A-6F629C835B79}" srcOrd="0" destOrd="0" presId="urn:microsoft.com/office/officeart/2005/8/layout/orgChart1"/>
    <dgm:cxn modelId="{C01092C4-EF17-4D1D-8457-EB6C1B17DCB6}" type="presOf" srcId="{466EB3B6-48BE-4E22-89C7-09CF66F5B671}" destId="{A41CE37E-72B7-4D10-9BAE-A15981391E75}" srcOrd="0" destOrd="0" presId="urn:microsoft.com/office/officeart/2005/8/layout/orgChart1"/>
    <dgm:cxn modelId="{8D312BD3-0F53-4EF2-AB6C-954AC4260120}" type="presOf" srcId="{3FD892E8-56CC-49CE-941C-2923CC70CB38}" destId="{FD04A9C4-2AD8-4E8D-8B53-FB1DB1974FF2}" srcOrd="1" destOrd="0" presId="urn:microsoft.com/office/officeart/2005/8/layout/orgChart1"/>
    <dgm:cxn modelId="{3FAC3ADA-7B45-45B9-B759-C8EE2943F862}" type="presOf" srcId="{61BF081D-2CF6-45D4-AB61-0D2A37AAD3C9}" destId="{FBD11147-F536-4225-ABF0-D4E9DD9E0546}" srcOrd="1" destOrd="0" presId="urn:microsoft.com/office/officeart/2005/8/layout/orgChart1"/>
    <dgm:cxn modelId="{EBCE91DD-329B-473D-90E9-063651F954BA}" type="presOf" srcId="{A213A892-E14A-4D19-ABE8-32C42F5145C7}" destId="{3F1D7383-70D3-41DD-A884-AA839A105350}" srcOrd="0" destOrd="0" presId="urn:microsoft.com/office/officeart/2005/8/layout/orgChart1"/>
    <dgm:cxn modelId="{DDB5FAE0-C2C1-44A3-8470-ABFDD127153A}" type="presOf" srcId="{514DA0B8-C3C4-4744-860C-36FED0F1F148}" destId="{1E15D0BF-FFCF-4B84-9997-F899ACCEA9CF}" srcOrd="1" destOrd="0" presId="urn:microsoft.com/office/officeart/2005/8/layout/orgChart1"/>
    <dgm:cxn modelId="{C06828EC-01A2-47EE-92C1-0A7A4040A4B7}" type="presOf" srcId="{8991FF86-960F-49D0-9680-C256A9B50E18}" destId="{FFADB84D-900F-4283-B8D8-2FB272966870}" srcOrd="0" destOrd="0" presId="urn:microsoft.com/office/officeart/2005/8/layout/orgChart1"/>
    <dgm:cxn modelId="{4E079AEF-2C19-491D-8D29-9025D858DD6F}" type="presOf" srcId="{0D1A434D-46F7-42B1-86A3-2E7974407A77}" destId="{7EF926E8-4133-43EF-A9FF-5EC3B307C7F0}" srcOrd="0" destOrd="0" presId="urn:microsoft.com/office/officeart/2005/8/layout/orgChart1"/>
    <dgm:cxn modelId="{FB74D0EF-B4EE-4764-AB84-7786C8C36987}" type="presOf" srcId="{5B0AA51C-5FFA-4878-A19E-FEA14A0F1E20}" destId="{E393A12B-B793-4C6F-AE55-C988E2C1B520}" srcOrd="0" destOrd="0" presId="urn:microsoft.com/office/officeart/2005/8/layout/orgChart1"/>
    <dgm:cxn modelId="{5944ACBE-DC52-4956-8D0A-7B247D3214D3}" type="presParOf" srcId="{FFADB84D-900F-4283-B8D8-2FB272966870}" destId="{196ACED1-6F73-49EF-9B53-BFF384C62523}" srcOrd="0" destOrd="0" presId="urn:microsoft.com/office/officeart/2005/8/layout/orgChart1"/>
    <dgm:cxn modelId="{58FE103D-3B03-43B6-9840-B1B0330274FA}" type="presParOf" srcId="{196ACED1-6F73-49EF-9B53-BFF384C62523}" destId="{D01BD89F-53AF-45F0-8D6E-F80270A1CA40}" srcOrd="0" destOrd="0" presId="urn:microsoft.com/office/officeart/2005/8/layout/orgChart1"/>
    <dgm:cxn modelId="{12188348-BE98-4F78-804F-C8ACA4D206A2}" type="presParOf" srcId="{D01BD89F-53AF-45F0-8D6E-F80270A1CA40}" destId="{D2BDE62C-E527-45EC-BAB6-857BCECD81DF}" srcOrd="0" destOrd="0" presId="urn:microsoft.com/office/officeart/2005/8/layout/orgChart1"/>
    <dgm:cxn modelId="{EC2EF052-0BB5-4300-9D48-5D2C1E8AD8A1}" type="presParOf" srcId="{D01BD89F-53AF-45F0-8D6E-F80270A1CA40}" destId="{FBD11147-F536-4225-ABF0-D4E9DD9E0546}" srcOrd="1" destOrd="0" presId="urn:microsoft.com/office/officeart/2005/8/layout/orgChart1"/>
    <dgm:cxn modelId="{AF0B86E8-AB86-4F01-A526-2943BDB999AC}" type="presParOf" srcId="{196ACED1-6F73-49EF-9B53-BFF384C62523}" destId="{89C2CF35-2285-457A-9844-064A58EF5DAB}" srcOrd="1" destOrd="0" presId="urn:microsoft.com/office/officeart/2005/8/layout/orgChart1"/>
    <dgm:cxn modelId="{B20495FB-B2C3-464B-9EB3-179A8382610A}" type="presParOf" srcId="{89C2CF35-2285-457A-9844-064A58EF5DAB}" destId="{49347885-E79E-4F8E-92E8-72C09479574F}" srcOrd="0" destOrd="0" presId="urn:microsoft.com/office/officeart/2005/8/layout/orgChart1"/>
    <dgm:cxn modelId="{FD0B8971-B118-4C17-8318-6580494306C3}" type="presParOf" srcId="{89C2CF35-2285-457A-9844-064A58EF5DAB}" destId="{63B9D0B3-DD4E-43E6-B5D9-9F7E09897A72}" srcOrd="1" destOrd="0" presId="urn:microsoft.com/office/officeart/2005/8/layout/orgChart1"/>
    <dgm:cxn modelId="{8026BF9E-2EEF-409B-867F-D57A80D1DB5F}" type="presParOf" srcId="{63B9D0B3-DD4E-43E6-B5D9-9F7E09897A72}" destId="{09F0B21B-9EAA-41BB-B2D7-FB0F48169938}" srcOrd="0" destOrd="0" presId="urn:microsoft.com/office/officeart/2005/8/layout/orgChart1"/>
    <dgm:cxn modelId="{7E6DA579-736E-455E-A5E9-D5A71D503819}" type="presParOf" srcId="{09F0B21B-9EAA-41BB-B2D7-FB0F48169938}" destId="{E393A12B-B793-4C6F-AE55-C988E2C1B520}" srcOrd="0" destOrd="0" presId="urn:microsoft.com/office/officeart/2005/8/layout/orgChart1"/>
    <dgm:cxn modelId="{C13BF90B-87AD-41B7-A7B6-ECC43154332B}" type="presParOf" srcId="{09F0B21B-9EAA-41BB-B2D7-FB0F48169938}" destId="{2EB9E3B7-15C4-4D54-80E8-86ADF8EF6CDB}" srcOrd="1" destOrd="0" presId="urn:microsoft.com/office/officeart/2005/8/layout/orgChart1"/>
    <dgm:cxn modelId="{C4A4AEAB-D934-4E78-990E-21EE94437BAB}" type="presParOf" srcId="{63B9D0B3-DD4E-43E6-B5D9-9F7E09897A72}" destId="{4776EE22-46DA-4959-BF91-C2B73208BC48}" srcOrd="1" destOrd="0" presId="urn:microsoft.com/office/officeart/2005/8/layout/orgChart1"/>
    <dgm:cxn modelId="{1EC39BE8-A629-4D17-ACDA-8F174AD9AE4F}" type="presParOf" srcId="{4776EE22-46DA-4959-BF91-C2B73208BC48}" destId="{A41CE37E-72B7-4D10-9BAE-A15981391E75}" srcOrd="0" destOrd="0" presId="urn:microsoft.com/office/officeart/2005/8/layout/orgChart1"/>
    <dgm:cxn modelId="{0B6FD5B2-8CDD-4D42-9B36-B6FFA097B98F}" type="presParOf" srcId="{4776EE22-46DA-4959-BF91-C2B73208BC48}" destId="{80106AD8-C0BE-4CB2-ADD8-B2F0DFB1744C}" srcOrd="1" destOrd="0" presId="urn:microsoft.com/office/officeart/2005/8/layout/orgChart1"/>
    <dgm:cxn modelId="{5EFC149C-8925-4CA3-9F13-0DBCA9103A97}" type="presParOf" srcId="{80106AD8-C0BE-4CB2-ADD8-B2F0DFB1744C}" destId="{9667011D-FFF3-4D85-A1BF-1516257E6D6F}" srcOrd="0" destOrd="0" presId="urn:microsoft.com/office/officeart/2005/8/layout/orgChart1"/>
    <dgm:cxn modelId="{4FFFCF5F-8FE1-4FF2-BCAE-8290612BD4CF}" type="presParOf" srcId="{9667011D-FFF3-4D85-A1BF-1516257E6D6F}" destId="{1EAB69C8-ED29-4396-97B9-2E046AF7C2B4}" srcOrd="0" destOrd="0" presId="urn:microsoft.com/office/officeart/2005/8/layout/orgChart1"/>
    <dgm:cxn modelId="{71F47A92-12C7-4E02-BF80-4222A153F679}" type="presParOf" srcId="{9667011D-FFF3-4D85-A1BF-1516257E6D6F}" destId="{A3FAF3B3-4BC0-4F80-8516-AA99C11C624B}" srcOrd="1" destOrd="0" presId="urn:microsoft.com/office/officeart/2005/8/layout/orgChart1"/>
    <dgm:cxn modelId="{A43299C4-3372-42B8-A442-DAE2FC456D4C}" type="presParOf" srcId="{80106AD8-C0BE-4CB2-ADD8-B2F0DFB1744C}" destId="{5A7F4407-FDB4-40D3-B84E-A2CB84FEEE08}" srcOrd="1" destOrd="0" presId="urn:microsoft.com/office/officeart/2005/8/layout/orgChart1"/>
    <dgm:cxn modelId="{71500719-D5D0-4281-B6F3-E21DB5C2674F}" type="presParOf" srcId="{80106AD8-C0BE-4CB2-ADD8-B2F0DFB1744C}" destId="{026C5EC2-960D-4D0C-92F0-E07F8A8011F7}" srcOrd="2" destOrd="0" presId="urn:microsoft.com/office/officeart/2005/8/layout/orgChart1"/>
    <dgm:cxn modelId="{12897C47-A4BC-4A5E-8F2A-749C534A96AE}" type="presParOf" srcId="{63B9D0B3-DD4E-43E6-B5D9-9F7E09897A72}" destId="{6AE9AAAA-627C-4853-8B76-EDB1DBF4ED75}" srcOrd="2" destOrd="0" presId="urn:microsoft.com/office/officeart/2005/8/layout/orgChart1"/>
    <dgm:cxn modelId="{07659331-40AB-4790-A088-A2BB5B480AEC}" type="presParOf" srcId="{89C2CF35-2285-457A-9844-064A58EF5DAB}" destId="{E8D8BBE1-2625-4078-A721-45B7712B116F}" srcOrd="2" destOrd="0" presId="urn:microsoft.com/office/officeart/2005/8/layout/orgChart1"/>
    <dgm:cxn modelId="{F08242A9-E819-4F1F-B82C-6B48CCE5B17F}" type="presParOf" srcId="{89C2CF35-2285-457A-9844-064A58EF5DAB}" destId="{73387CA2-6C51-4328-AE17-200F908FE00E}" srcOrd="3" destOrd="0" presId="urn:microsoft.com/office/officeart/2005/8/layout/orgChart1"/>
    <dgm:cxn modelId="{A4995D70-CE24-4D9D-BE01-A85D26C94C8B}" type="presParOf" srcId="{73387CA2-6C51-4328-AE17-200F908FE00E}" destId="{68E0998B-C2F4-4F6C-BDF6-B76EF3441FE7}" srcOrd="0" destOrd="0" presId="urn:microsoft.com/office/officeart/2005/8/layout/orgChart1"/>
    <dgm:cxn modelId="{ED4FBAEB-CE69-4D00-B949-92CA57DB3AB0}" type="presParOf" srcId="{68E0998B-C2F4-4F6C-BDF6-B76EF3441FE7}" destId="{12C492A0-E403-4FB0-A4D2-49179959BC79}" srcOrd="0" destOrd="0" presId="urn:microsoft.com/office/officeart/2005/8/layout/orgChart1"/>
    <dgm:cxn modelId="{A9DDE499-48FC-416C-AA0C-4C4E18B6EEF8}" type="presParOf" srcId="{68E0998B-C2F4-4F6C-BDF6-B76EF3441FE7}" destId="{FD04A9C4-2AD8-4E8D-8B53-FB1DB1974FF2}" srcOrd="1" destOrd="0" presId="urn:microsoft.com/office/officeart/2005/8/layout/orgChart1"/>
    <dgm:cxn modelId="{F5DD063D-A105-404B-AD95-D493E0221040}" type="presParOf" srcId="{73387CA2-6C51-4328-AE17-200F908FE00E}" destId="{8ECC772C-75B9-4405-8B89-531EFACEC6EB}" srcOrd="1" destOrd="0" presId="urn:microsoft.com/office/officeart/2005/8/layout/orgChart1"/>
    <dgm:cxn modelId="{EB4A2DDA-4257-4938-A818-A5D2E4896A3E}" type="presParOf" srcId="{8ECC772C-75B9-4405-8B89-531EFACEC6EB}" destId="{3F1D7383-70D3-41DD-A884-AA839A105350}" srcOrd="0" destOrd="0" presId="urn:microsoft.com/office/officeart/2005/8/layout/orgChart1"/>
    <dgm:cxn modelId="{1CD90CA2-49B8-49AE-BD9D-E5AF2CD9BD2A}" type="presParOf" srcId="{8ECC772C-75B9-4405-8B89-531EFACEC6EB}" destId="{69D988F3-498E-456C-8C40-4BB043E32ABC}" srcOrd="1" destOrd="0" presId="urn:microsoft.com/office/officeart/2005/8/layout/orgChart1"/>
    <dgm:cxn modelId="{27604B4B-0CEE-4FBA-993C-887DCE75B220}" type="presParOf" srcId="{69D988F3-498E-456C-8C40-4BB043E32ABC}" destId="{084785DE-BDC6-45BE-A14E-D7154CE4A2FC}" srcOrd="0" destOrd="0" presId="urn:microsoft.com/office/officeart/2005/8/layout/orgChart1"/>
    <dgm:cxn modelId="{1265ABBC-A3BE-4A0C-9E1D-43AC63B60A92}" type="presParOf" srcId="{084785DE-BDC6-45BE-A14E-D7154CE4A2FC}" destId="{4A4E812D-EECC-4E2E-BA07-D741518D6A8D}" srcOrd="0" destOrd="0" presId="urn:microsoft.com/office/officeart/2005/8/layout/orgChart1"/>
    <dgm:cxn modelId="{5213E3BD-8460-4593-862D-5670D5E2A71A}" type="presParOf" srcId="{084785DE-BDC6-45BE-A14E-D7154CE4A2FC}" destId="{9DFA35C3-2E8A-40A6-B454-79A42E95D0C3}" srcOrd="1" destOrd="0" presId="urn:microsoft.com/office/officeart/2005/8/layout/orgChart1"/>
    <dgm:cxn modelId="{5C546E14-F6B1-4756-ADF5-04EE17080D9B}" type="presParOf" srcId="{69D988F3-498E-456C-8C40-4BB043E32ABC}" destId="{AA66903E-802A-4E01-B37C-69252434A0B1}" srcOrd="1" destOrd="0" presId="urn:microsoft.com/office/officeart/2005/8/layout/orgChart1"/>
    <dgm:cxn modelId="{C41C6421-851D-4E1B-B87B-86D02A0200E9}" type="presParOf" srcId="{69D988F3-498E-456C-8C40-4BB043E32ABC}" destId="{461A2F5F-2881-42E1-A1B9-6C762AFE2532}" srcOrd="2" destOrd="0" presId="urn:microsoft.com/office/officeart/2005/8/layout/orgChart1"/>
    <dgm:cxn modelId="{9419D8F4-03FD-45F6-B49D-C743E4C9FD3B}" type="presParOf" srcId="{8ECC772C-75B9-4405-8B89-531EFACEC6EB}" destId="{8088B89C-4582-431E-A80A-D7DE3C44088B}" srcOrd="2" destOrd="0" presId="urn:microsoft.com/office/officeart/2005/8/layout/orgChart1"/>
    <dgm:cxn modelId="{44CFD86D-0C63-4E0A-ACE7-A10F5DAD08E4}" type="presParOf" srcId="{8ECC772C-75B9-4405-8B89-531EFACEC6EB}" destId="{FCE37715-51F0-40D0-8AF1-068D197554DF}" srcOrd="3" destOrd="0" presId="urn:microsoft.com/office/officeart/2005/8/layout/orgChart1"/>
    <dgm:cxn modelId="{4164CDC9-5EF0-445F-BA99-66A9D617463E}" type="presParOf" srcId="{FCE37715-51F0-40D0-8AF1-068D197554DF}" destId="{C86A0EF6-8654-43A4-9E23-8003F2AB77BC}" srcOrd="0" destOrd="0" presId="urn:microsoft.com/office/officeart/2005/8/layout/orgChart1"/>
    <dgm:cxn modelId="{B3B6193B-FD5D-4386-9447-B55F9B0404A9}" type="presParOf" srcId="{C86A0EF6-8654-43A4-9E23-8003F2AB77BC}" destId="{7EF926E8-4133-43EF-A9FF-5EC3B307C7F0}" srcOrd="0" destOrd="0" presId="urn:microsoft.com/office/officeart/2005/8/layout/orgChart1"/>
    <dgm:cxn modelId="{5C29F010-66E5-49BE-9AD8-05F50415CC10}" type="presParOf" srcId="{C86A0EF6-8654-43A4-9E23-8003F2AB77BC}" destId="{504E6FAB-E91B-423F-B854-A9AB6EF00879}" srcOrd="1" destOrd="0" presId="urn:microsoft.com/office/officeart/2005/8/layout/orgChart1"/>
    <dgm:cxn modelId="{0607C1AA-BA70-4149-A632-D8B78C1FDEC3}" type="presParOf" srcId="{FCE37715-51F0-40D0-8AF1-068D197554DF}" destId="{AF77F037-7CBE-4E36-AF41-BB6E7DEF4394}" srcOrd="1" destOrd="0" presId="urn:microsoft.com/office/officeart/2005/8/layout/orgChart1"/>
    <dgm:cxn modelId="{FDBBE343-CF8B-4E31-B7A8-E5168A71BEEF}" type="presParOf" srcId="{FCE37715-51F0-40D0-8AF1-068D197554DF}" destId="{05EE63B7-456C-4C69-A14B-3A7A254091F7}" srcOrd="2" destOrd="0" presId="urn:microsoft.com/office/officeart/2005/8/layout/orgChart1"/>
    <dgm:cxn modelId="{6089518E-E525-445C-80B1-4714CD027D8E}" type="presParOf" srcId="{8ECC772C-75B9-4405-8B89-531EFACEC6EB}" destId="{CC96F19D-6916-4D88-B99A-6F629C835B79}" srcOrd="4" destOrd="0" presId="urn:microsoft.com/office/officeart/2005/8/layout/orgChart1"/>
    <dgm:cxn modelId="{63E14FD4-5369-4592-84B4-69B4DA926C2E}" type="presParOf" srcId="{8ECC772C-75B9-4405-8B89-531EFACEC6EB}" destId="{3B575DA1-9439-46B8-86AF-47CCC3C0215C}" srcOrd="5" destOrd="0" presId="urn:microsoft.com/office/officeart/2005/8/layout/orgChart1"/>
    <dgm:cxn modelId="{A7EFCF2E-4614-4C8D-A3F3-CCE42184F1D0}" type="presParOf" srcId="{3B575DA1-9439-46B8-86AF-47CCC3C0215C}" destId="{B654EC04-2A4D-4CB8-982B-2F7656624252}" srcOrd="0" destOrd="0" presId="urn:microsoft.com/office/officeart/2005/8/layout/orgChart1"/>
    <dgm:cxn modelId="{0C326BB1-E209-416F-B71E-CB557FABC8C4}" type="presParOf" srcId="{B654EC04-2A4D-4CB8-982B-2F7656624252}" destId="{37EA9485-715E-45A4-B4F7-FC12696E5CCD}" srcOrd="0" destOrd="0" presId="urn:microsoft.com/office/officeart/2005/8/layout/orgChart1"/>
    <dgm:cxn modelId="{6D583154-EBAE-4042-8A9B-30AFAB92E677}" type="presParOf" srcId="{B654EC04-2A4D-4CB8-982B-2F7656624252}" destId="{1E15D0BF-FFCF-4B84-9997-F899ACCEA9CF}" srcOrd="1" destOrd="0" presId="urn:microsoft.com/office/officeart/2005/8/layout/orgChart1"/>
    <dgm:cxn modelId="{D6DDCC48-09C8-47DB-AEDE-9F89229D3856}" type="presParOf" srcId="{3B575DA1-9439-46B8-86AF-47CCC3C0215C}" destId="{2A967AF5-BB7A-403C-9949-476B595342F7}" srcOrd="1" destOrd="0" presId="urn:microsoft.com/office/officeart/2005/8/layout/orgChart1"/>
    <dgm:cxn modelId="{C0B0E10F-F0BB-43EB-9F05-275296375905}" type="presParOf" srcId="{3B575DA1-9439-46B8-86AF-47CCC3C0215C}" destId="{D573A6F7-6ADE-4C36-AC05-C9464C794816}" srcOrd="2" destOrd="0" presId="urn:microsoft.com/office/officeart/2005/8/layout/orgChart1"/>
    <dgm:cxn modelId="{A2CE0E9C-AB28-469F-BE9A-8138D910EC67}" type="presParOf" srcId="{73387CA2-6C51-4328-AE17-200F908FE00E}" destId="{0E44EE64-7CB2-450E-9852-123F6687512E}" srcOrd="2" destOrd="0" presId="urn:microsoft.com/office/officeart/2005/8/layout/orgChart1"/>
    <dgm:cxn modelId="{4A58F604-EF83-4EC0-93D0-180A7AE217F9}" type="presParOf" srcId="{196ACED1-6F73-49EF-9B53-BFF384C62523}" destId="{2D4B0A8D-44E6-479D-A8A6-A5208887AE9A}"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F19D-6916-4D88-B99A-6F629C835B79}">
      <dsp:nvSpPr>
        <dsp:cNvPr id="0" name=""/>
        <dsp:cNvSpPr/>
      </dsp:nvSpPr>
      <dsp:spPr>
        <a:xfrm>
          <a:off x="5021909" y="2451534"/>
          <a:ext cx="1915835" cy="332500"/>
        </a:xfrm>
        <a:custGeom>
          <a:avLst/>
          <a:gdLst/>
          <a:ahLst/>
          <a:cxnLst/>
          <a:rect l="0" t="0" r="0" b="0"/>
          <a:pathLst>
            <a:path>
              <a:moveTo>
                <a:pt x="0" y="0"/>
              </a:moveTo>
              <a:lnTo>
                <a:pt x="0" y="166250"/>
              </a:lnTo>
              <a:lnTo>
                <a:pt x="1915835" y="166250"/>
              </a:lnTo>
              <a:lnTo>
                <a:pt x="1915835" y="3325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88B89C-4582-431E-A80A-D7DE3C44088B}">
      <dsp:nvSpPr>
        <dsp:cNvPr id="0" name=""/>
        <dsp:cNvSpPr/>
      </dsp:nvSpPr>
      <dsp:spPr>
        <a:xfrm>
          <a:off x="4976189" y="2451534"/>
          <a:ext cx="91440" cy="332500"/>
        </a:xfrm>
        <a:custGeom>
          <a:avLst/>
          <a:gdLst/>
          <a:ahLst/>
          <a:cxnLst/>
          <a:rect l="0" t="0" r="0" b="0"/>
          <a:pathLst>
            <a:path>
              <a:moveTo>
                <a:pt x="45720" y="0"/>
              </a:moveTo>
              <a:lnTo>
                <a:pt x="45720" y="3325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1D7383-70D3-41DD-A884-AA839A105350}">
      <dsp:nvSpPr>
        <dsp:cNvPr id="0" name=""/>
        <dsp:cNvSpPr/>
      </dsp:nvSpPr>
      <dsp:spPr>
        <a:xfrm>
          <a:off x="3106074" y="2451534"/>
          <a:ext cx="1915835" cy="332500"/>
        </a:xfrm>
        <a:custGeom>
          <a:avLst/>
          <a:gdLst/>
          <a:ahLst/>
          <a:cxnLst/>
          <a:rect l="0" t="0" r="0" b="0"/>
          <a:pathLst>
            <a:path>
              <a:moveTo>
                <a:pt x="1915835" y="0"/>
              </a:moveTo>
              <a:lnTo>
                <a:pt x="1915835" y="166250"/>
              </a:lnTo>
              <a:lnTo>
                <a:pt x="0" y="166250"/>
              </a:lnTo>
              <a:lnTo>
                <a:pt x="0" y="3325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8BBE1-2625-4078-A721-45B7712B116F}">
      <dsp:nvSpPr>
        <dsp:cNvPr id="0" name=""/>
        <dsp:cNvSpPr/>
      </dsp:nvSpPr>
      <dsp:spPr>
        <a:xfrm>
          <a:off x="2908157" y="1327366"/>
          <a:ext cx="2113752" cy="332500"/>
        </a:xfrm>
        <a:custGeom>
          <a:avLst/>
          <a:gdLst/>
          <a:ahLst/>
          <a:cxnLst/>
          <a:rect l="0" t="0" r="0" b="0"/>
          <a:pathLst>
            <a:path>
              <a:moveTo>
                <a:pt x="0" y="0"/>
              </a:moveTo>
              <a:lnTo>
                <a:pt x="0" y="166250"/>
              </a:lnTo>
              <a:lnTo>
                <a:pt x="2113752" y="166250"/>
              </a:lnTo>
              <a:lnTo>
                <a:pt x="2113752" y="3325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1CE37E-72B7-4D10-9BAE-A15981391E75}">
      <dsp:nvSpPr>
        <dsp:cNvPr id="0" name=""/>
        <dsp:cNvSpPr/>
      </dsp:nvSpPr>
      <dsp:spPr>
        <a:xfrm>
          <a:off x="161070" y="2451534"/>
          <a:ext cx="237500" cy="728334"/>
        </a:xfrm>
        <a:custGeom>
          <a:avLst/>
          <a:gdLst/>
          <a:ahLst/>
          <a:cxnLst/>
          <a:rect l="0" t="0" r="0" b="0"/>
          <a:pathLst>
            <a:path>
              <a:moveTo>
                <a:pt x="0" y="0"/>
              </a:moveTo>
              <a:lnTo>
                <a:pt x="0" y="728334"/>
              </a:lnTo>
              <a:lnTo>
                <a:pt x="237500" y="7283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47885-E79E-4F8E-92E8-72C09479574F}">
      <dsp:nvSpPr>
        <dsp:cNvPr id="0" name=""/>
        <dsp:cNvSpPr/>
      </dsp:nvSpPr>
      <dsp:spPr>
        <a:xfrm>
          <a:off x="794404" y="1327366"/>
          <a:ext cx="2113752" cy="332500"/>
        </a:xfrm>
        <a:custGeom>
          <a:avLst/>
          <a:gdLst/>
          <a:ahLst/>
          <a:cxnLst/>
          <a:rect l="0" t="0" r="0" b="0"/>
          <a:pathLst>
            <a:path>
              <a:moveTo>
                <a:pt x="2113752" y="0"/>
              </a:moveTo>
              <a:lnTo>
                <a:pt x="2113752" y="166250"/>
              </a:lnTo>
              <a:lnTo>
                <a:pt x="0" y="166250"/>
              </a:lnTo>
              <a:lnTo>
                <a:pt x="0" y="3325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BDE62C-E527-45EC-BAB6-857BCECD81DF}">
      <dsp:nvSpPr>
        <dsp:cNvPr id="0" name=""/>
        <dsp:cNvSpPr/>
      </dsp:nvSpPr>
      <dsp:spPr>
        <a:xfrm>
          <a:off x="2116489" y="535699"/>
          <a:ext cx="1583335" cy="791667"/>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Transportation Infrastructure Security Branch</a:t>
          </a:r>
        </a:p>
      </dsp:txBody>
      <dsp:txXfrm>
        <a:off x="2116489" y="535699"/>
        <a:ext cx="1583335" cy="791667"/>
      </dsp:txXfrm>
    </dsp:sp>
    <dsp:sp modelId="{E393A12B-B793-4C6F-AE55-C988E2C1B520}">
      <dsp:nvSpPr>
        <dsp:cNvPr id="0" name=""/>
        <dsp:cNvSpPr/>
      </dsp:nvSpPr>
      <dsp:spPr>
        <a:xfrm>
          <a:off x="2737" y="1659867"/>
          <a:ext cx="1583335" cy="79166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Maritime Security Section</a:t>
          </a:r>
        </a:p>
      </dsp:txBody>
      <dsp:txXfrm>
        <a:off x="2737" y="1659867"/>
        <a:ext cx="1583335" cy="791667"/>
      </dsp:txXfrm>
    </dsp:sp>
    <dsp:sp modelId="{1EAB69C8-ED29-4396-97B9-2E046AF7C2B4}">
      <dsp:nvSpPr>
        <dsp:cNvPr id="0" name=""/>
        <dsp:cNvSpPr/>
      </dsp:nvSpPr>
      <dsp:spPr>
        <a:xfrm>
          <a:off x="398571" y="2784035"/>
          <a:ext cx="1583335" cy="791667"/>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Port Security Grant Program (PSGP)</a:t>
          </a:r>
        </a:p>
      </dsp:txBody>
      <dsp:txXfrm>
        <a:off x="398571" y="2784035"/>
        <a:ext cx="1583335" cy="791667"/>
      </dsp:txXfrm>
    </dsp:sp>
    <dsp:sp modelId="{12C492A0-E403-4FB0-A4D2-49179959BC79}">
      <dsp:nvSpPr>
        <dsp:cNvPr id="0" name=""/>
        <dsp:cNvSpPr/>
      </dsp:nvSpPr>
      <dsp:spPr>
        <a:xfrm>
          <a:off x="4230242" y="1659867"/>
          <a:ext cx="1583335" cy="79166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Surface Security Section</a:t>
          </a:r>
        </a:p>
      </dsp:txBody>
      <dsp:txXfrm>
        <a:off x="4230242" y="1659867"/>
        <a:ext cx="1583335" cy="791667"/>
      </dsp:txXfrm>
    </dsp:sp>
    <dsp:sp modelId="{4A4E812D-EECC-4E2E-BA07-D741518D6A8D}">
      <dsp:nvSpPr>
        <dsp:cNvPr id="0" name=""/>
        <dsp:cNvSpPr/>
      </dsp:nvSpPr>
      <dsp:spPr>
        <a:xfrm>
          <a:off x="2314406" y="2784035"/>
          <a:ext cx="1583335" cy="791667"/>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Transit Security Grant Program (TSGP)</a:t>
          </a:r>
        </a:p>
      </dsp:txBody>
      <dsp:txXfrm>
        <a:off x="2314406" y="2784035"/>
        <a:ext cx="1583335" cy="791667"/>
      </dsp:txXfrm>
    </dsp:sp>
    <dsp:sp modelId="{7EF926E8-4133-43EF-A9FF-5EC3B307C7F0}">
      <dsp:nvSpPr>
        <dsp:cNvPr id="0" name=""/>
        <dsp:cNvSpPr/>
      </dsp:nvSpPr>
      <dsp:spPr>
        <a:xfrm>
          <a:off x="4230242" y="2784035"/>
          <a:ext cx="1583335" cy="1023760"/>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Intercity Bus Security Grant Program (IBSGP)</a:t>
          </a:r>
        </a:p>
      </dsp:txBody>
      <dsp:txXfrm>
        <a:off x="4230242" y="2784035"/>
        <a:ext cx="1583335" cy="1023760"/>
      </dsp:txXfrm>
    </dsp:sp>
    <dsp:sp modelId="{37EA9485-715E-45A4-B4F7-FC12696E5CCD}">
      <dsp:nvSpPr>
        <dsp:cNvPr id="0" name=""/>
        <dsp:cNvSpPr/>
      </dsp:nvSpPr>
      <dsp:spPr>
        <a:xfrm>
          <a:off x="6146077" y="2784035"/>
          <a:ext cx="1583335" cy="791667"/>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Intercity Passenger Rail (IPR) Program</a:t>
          </a:r>
        </a:p>
      </dsp:txBody>
      <dsp:txXfrm>
        <a:off x="6146077" y="2784035"/>
        <a:ext cx="1583335" cy="79166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3/1/2023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3/1/2023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 + Image Option 2</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42209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622837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76562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77210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2694175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202284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39152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365158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4089977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4083017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20</a:t>
            </a:fld>
            <a:endParaRPr lang="en-US"/>
          </a:p>
        </p:txBody>
      </p:sp>
    </p:spTree>
    <p:extLst>
      <p:ext uri="{BB962C8B-B14F-4D97-AF65-F5344CB8AC3E}">
        <p14:creationId xmlns:p14="http://schemas.microsoft.com/office/powerpoint/2010/main" val="57258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103069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21</a:t>
            </a:fld>
            <a:endParaRPr lang="en-US"/>
          </a:p>
        </p:txBody>
      </p:sp>
    </p:spTree>
    <p:extLst>
      <p:ext uri="{BB962C8B-B14F-4D97-AF65-F5344CB8AC3E}">
        <p14:creationId xmlns:p14="http://schemas.microsoft.com/office/powerpoint/2010/main" val="2369010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22</a:t>
            </a:fld>
            <a:endParaRPr lang="en-US"/>
          </a:p>
        </p:txBody>
      </p:sp>
    </p:spTree>
    <p:extLst>
      <p:ext uri="{BB962C8B-B14F-4D97-AF65-F5344CB8AC3E}">
        <p14:creationId xmlns:p14="http://schemas.microsoft.com/office/powerpoint/2010/main" val="3480508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1636063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1590458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1775440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4157419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2810986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30</a:t>
            </a:fld>
            <a:endParaRPr lang="en-US"/>
          </a:p>
        </p:txBody>
      </p:sp>
    </p:spTree>
    <p:extLst>
      <p:ext uri="{BB962C8B-B14F-4D97-AF65-F5344CB8AC3E}">
        <p14:creationId xmlns:p14="http://schemas.microsoft.com/office/powerpoint/2010/main" val="134251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31</a:t>
            </a:fld>
            <a:endParaRPr lang="en-US"/>
          </a:p>
        </p:txBody>
      </p:sp>
    </p:spTree>
    <p:extLst>
      <p:ext uri="{BB962C8B-B14F-4D97-AF65-F5344CB8AC3E}">
        <p14:creationId xmlns:p14="http://schemas.microsoft.com/office/powerpoint/2010/main" val="3863781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32</a:t>
            </a:fld>
            <a:endParaRPr lang="en-US"/>
          </a:p>
        </p:txBody>
      </p:sp>
    </p:spTree>
    <p:extLst>
      <p:ext uri="{BB962C8B-B14F-4D97-AF65-F5344CB8AC3E}">
        <p14:creationId xmlns:p14="http://schemas.microsoft.com/office/powerpoint/2010/main" val="111109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57257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33</a:t>
            </a:fld>
            <a:endParaRPr lang="en-US"/>
          </a:p>
        </p:txBody>
      </p:sp>
    </p:spTree>
    <p:extLst>
      <p:ext uri="{BB962C8B-B14F-4D97-AF65-F5344CB8AC3E}">
        <p14:creationId xmlns:p14="http://schemas.microsoft.com/office/powerpoint/2010/main" val="2875493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35</a:t>
            </a:fld>
            <a:endParaRPr lang="en-US"/>
          </a:p>
        </p:txBody>
      </p:sp>
    </p:spTree>
    <p:extLst>
      <p:ext uri="{BB962C8B-B14F-4D97-AF65-F5344CB8AC3E}">
        <p14:creationId xmlns:p14="http://schemas.microsoft.com/office/powerpoint/2010/main" val="317242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2889683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180840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3488120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330801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303096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386540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outdoor, yellow, man&#10;&#10;Description automatically generated">
            <a:extLst>
              <a:ext uri="{FF2B5EF4-FFF2-40B4-BE49-F238E27FC236}">
                <a16:creationId xmlns:a16="http://schemas.microsoft.com/office/drawing/2014/main" id="{103784DB-7883-5244-88A2-E8E7BBEA94A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7698"/>
                    </a14:imgEffect>
                    <a14:imgEffect>
                      <a14:saturation sat="57000"/>
                    </a14:imgEffect>
                    <a14:imgEffect>
                      <a14:brightnessContrast contrast="27000"/>
                    </a14:imgEffect>
                  </a14:imgLayer>
                </a14:imgProps>
              </a:ext>
            </a:extLst>
          </a:blip>
          <a:srcRect l="6354" t="-1" r="14906" b="33629"/>
          <a:stretch/>
        </p:blipFill>
        <p:spPr>
          <a:xfrm>
            <a:off x="-1" y="-3"/>
            <a:ext cx="12191999" cy="6858003"/>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3"/>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r>
              <a:rPr lang="en-US"/>
              <a:t>Click to edit Master subtitle style</a:t>
            </a:r>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90AA-96A8-C546-B6C2-70A0D623F69E}"/>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2192"/>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3" name="Picture 2" descr="A large body of water surrounded by trees&#10;&#10;Description automatically generated">
            <a:extLst>
              <a:ext uri="{FF2B5EF4-FFF2-40B4-BE49-F238E27FC236}">
                <a16:creationId xmlns:a16="http://schemas.microsoft.com/office/drawing/2014/main" id="{37FE2C71-A407-1443-8E3F-D26B87107404}"/>
              </a:ext>
            </a:extLst>
          </p:cNvPr>
          <p:cNvPicPr>
            <a:picLocks noChangeAspect="1"/>
          </p:cNvPicPr>
          <p:nvPr userDrawn="1"/>
        </p:nvPicPr>
        <p:blipFill rotWithShape="1">
          <a:blip r:embed="rId2"/>
          <a:srcRect l="11670" r="22030"/>
          <a:stretch/>
        </p:blipFill>
        <p:spPr>
          <a:xfrm>
            <a:off x="-1" y="0"/>
            <a:ext cx="12192001" cy="6857998"/>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1"/>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4D0A274D-3608-414D-A6B0-24A592E09885}"/>
              </a:ext>
            </a:extLst>
          </p:cNvPr>
          <p:cNvPicPr>
            <a:picLocks noChangeAspect="1"/>
          </p:cNvPicPr>
          <p:nvPr userDrawn="1"/>
        </p:nvPicPr>
        <p:blipFill rotWithShape="1">
          <a:blip r:embed="rId2"/>
          <a:srcRect l="17883" r="15496"/>
          <a:stretch/>
        </p:blipFill>
        <p:spPr>
          <a:xfrm>
            <a:off x="-1" y="0"/>
            <a:ext cx="6096001" cy="6858000"/>
          </a:xfrm>
          <a:prstGeom prst="rect">
            <a:avLst/>
          </a:prstGeom>
        </p:spPr>
      </p:pic>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3/1/2023</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mailto:hseep@fema.dhs.gov"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fema.gov/authorized-equipment-lis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cfr.gov/cgi-bin/text-idx?SID=d50592213cb54dbc70c644e53bc1e316&amp;mc=true&amp;node=se2.1.200_1306&amp;rgn=div8"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GPDEHPinfo@fema.dhs.gov"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www.fema.gov/media-library/assets/documents/85376" TargetMode="External"/><Relationship Id="rId4" Type="http://schemas.openxmlformats.org/officeDocument/2006/relationships/hyperlink" Target="https://www.fema.gov/media-library/assets/documents/9019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www.grants.gov/applicants/app_help_reso.jsp"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NDgrants@fema.dhs.gov"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grants.gov/web/grants/home.html"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mailto:support@grants.go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ecfr.gov/current/title-2/section-200.414#p-200.414(d)" TargetMode="External"/><Relationship Id="rId2" Type="http://schemas.openxmlformats.org/officeDocument/2006/relationships/hyperlink" Target="https://www.ecfr.gov/current/title-2/subtitle-A/chapter-II/part-200/subpart-D/section-200.306"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fema.gov/authorized-equipment-lis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hyperlink" Target="mailto:melvin.vanterpool@fema.dhs.gov" TargetMode="External"/><Relationship Id="rId3" Type="http://schemas.openxmlformats.org/officeDocument/2006/relationships/hyperlink" Target="mailto:duane.davis@dhs.gov" TargetMode="External"/><Relationship Id="rId7" Type="http://schemas.openxmlformats.org/officeDocument/2006/relationships/hyperlink" Target="mailto:lurranda.phillips@fema.dhs.gov" TargetMode="External"/><Relationship Id="rId2" Type="http://schemas.openxmlformats.org/officeDocument/2006/relationships/hyperlink" Target="mailto:Robert.Gatza@fema.dhs.gov" TargetMode="External"/><Relationship Id="rId1" Type="http://schemas.openxmlformats.org/officeDocument/2006/relationships/slideLayout" Target="../slideLayouts/slideLayout5.xml"/><Relationship Id="rId6" Type="http://schemas.openxmlformats.org/officeDocument/2006/relationships/hyperlink" Target="mailto:omid.amiri@fema.dhs.gov" TargetMode="External"/><Relationship Id="rId11" Type="http://schemas.openxmlformats.org/officeDocument/2006/relationships/hyperlink" Target="mailto:patrice.mcmillan@fema.dhs.gov" TargetMode="External"/><Relationship Id="rId5" Type="http://schemas.openxmlformats.org/officeDocument/2006/relationships/hyperlink" Target="mailto:kimberly.chatman@fema.dhs.gov" TargetMode="External"/><Relationship Id="rId10" Type="http://schemas.openxmlformats.org/officeDocument/2006/relationships/hyperlink" Target="mailto:matthew.patterson@fema.dhs.gov" TargetMode="External"/><Relationship Id="rId4" Type="http://schemas.openxmlformats.org/officeDocument/2006/relationships/hyperlink" Target="mailto:khori.torrence@fema.dhs.gov" TargetMode="External"/><Relationship Id="rId9" Type="http://schemas.openxmlformats.org/officeDocument/2006/relationships/hyperlink" Target="mailto:Adam.Wallace@fema.dhs.gov"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www.gsa.gov/"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fema.gov/authorized-equipment-lis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cisa.gov/cyber-resource-hub"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8FA-649E-F545-8553-84D07A4410B6}"/>
              </a:ext>
            </a:extLst>
          </p:cNvPr>
          <p:cNvSpPr>
            <a:spLocks noGrp="1"/>
          </p:cNvSpPr>
          <p:nvPr>
            <p:ph type="title"/>
          </p:nvPr>
        </p:nvSpPr>
        <p:spPr/>
        <p:txBody>
          <a:bodyPr/>
          <a:lstStyle/>
          <a:p>
            <a:r>
              <a:rPr lang="en-US" sz="4800"/>
              <a:t>Federal Emergency Management Agency</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a:xfrm>
            <a:off x="738189" y="2280633"/>
            <a:ext cx="10708748" cy="1666215"/>
          </a:xfrm>
        </p:spPr>
        <p:txBody>
          <a:bodyPr>
            <a:normAutofit/>
          </a:bodyPr>
          <a:lstStyle/>
          <a:p>
            <a:r>
              <a:rPr lang="en-US" dirty="0">
                <a:ea typeface="Open Sans" panose="020B0606030504020204" pitchFamily="34" charset="0"/>
                <a:cs typeface="Open Sans" panose="020B0606030504020204" pitchFamily="34" charset="0"/>
              </a:rPr>
              <a:t>Grant Programs Directorate</a:t>
            </a:r>
          </a:p>
          <a:p>
            <a:r>
              <a:rPr lang="en-US" dirty="0">
                <a:ea typeface="Open Sans" panose="020B0606030504020204" pitchFamily="34" charset="0"/>
                <a:cs typeface="Open Sans" panose="020B0606030504020204" pitchFamily="34" charset="0"/>
              </a:rPr>
              <a:t>Fiscal Year 2023 Port Security Grant Program Rollout Briefing</a:t>
            </a:r>
          </a:p>
          <a:p>
            <a:r>
              <a:rPr lang="en-US" sz="1600" dirty="0">
                <a:ea typeface="Open Sans" panose="020B0606030504020204" pitchFamily="34" charset="0"/>
                <a:cs typeface="Open Sans" panose="020B0606030504020204" pitchFamily="34" charset="0"/>
              </a:rPr>
              <a:t>February-May 2023</a:t>
            </a:r>
          </a:p>
          <a:p>
            <a:endParaRPr lang="en-US" dirty="0"/>
          </a:p>
        </p:txBody>
      </p:sp>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Training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rmAutofit/>
          </a:bodyPr>
          <a:lstStyle/>
          <a:p>
            <a:r>
              <a:rPr lang="en-US" sz="1800"/>
              <a:t>Training for law enforcement to conduct security zone enforcement (SZE) </a:t>
            </a:r>
          </a:p>
          <a:p>
            <a:pPr lvl="1"/>
            <a:r>
              <a:rPr lang="en-US" sz="1600"/>
              <a:t>Approved SZE training courses are specified in the PGM</a:t>
            </a:r>
          </a:p>
          <a:p>
            <a:pPr lvl="1"/>
            <a:r>
              <a:rPr lang="en-US" sz="1600"/>
              <a:t>Additional courses may be considered SZE if verified by the COTP as addressing USCG requirements for SZE (46 U</a:t>
            </a:r>
            <a:r>
              <a:rPr lang="en-US" sz="1600">
                <a:solidFill>
                  <a:srgbClr val="FF0000"/>
                </a:solidFill>
              </a:rPr>
              <a:t>.</a:t>
            </a:r>
            <a:r>
              <a:rPr lang="en-US" sz="1600"/>
              <a:t>S</a:t>
            </a:r>
            <a:r>
              <a:rPr lang="en-US" sz="1600">
                <a:solidFill>
                  <a:srgbClr val="FF0000"/>
                </a:solidFill>
              </a:rPr>
              <a:t>.</a:t>
            </a:r>
            <a:r>
              <a:rPr lang="en-US" sz="1600"/>
              <a:t>C. </a:t>
            </a:r>
            <a:r>
              <a:rPr lang="en-US" sz="1600">
                <a:ea typeface="Times New Roman" panose="02020603050405020304" pitchFamily="18" charset="0"/>
              </a:rPr>
              <a:t>§ </a:t>
            </a:r>
            <a:r>
              <a:rPr lang="en-US" sz="1600"/>
              <a:t>70132)</a:t>
            </a:r>
          </a:p>
          <a:p>
            <a:pPr lvl="1"/>
            <a:r>
              <a:rPr lang="en-US" sz="1600"/>
              <a:t>Consult your COTP prior to requesting cost share exemption. Cost share exemption is only provided for training verified as necessary for SZE by law enforcement</a:t>
            </a:r>
          </a:p>
          <a:p>
            <a:endParaRPr lang="en-US" sz="1400"/>
          </a:p>
          <a:p>
            <a:endParaRPr lang="en-US" sz="1400"/>
          </a:p>
          <a:p>
            <a:endParaRPr lang="en-US" sz="1400"/>
          </a:p>
          <a:p>
            <a:endParaRPr lang="en-US" sz="1400"/>
          </a:p>
          <a:p>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10</a:t>
            </a:fld>
            <a:endParaRPr lang="en-US"/>
          </a:p>
        </p:txBody>
      </p:sp>
    </p:spTree>
    <p:extLst>
      <p:ext uri="{BB962C8B-B14F-4D97-AF65-F5344CB8AC3E}">
        <p14:creationId xmlns:p14="http://schemas.microsoft.com/office/powerpoint/2010/main" val="103330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Exercises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Autofit/>
          </a:bodyPr>
          <a:lstStyle/>
          <a:p>
            <a:r>
              <a:rPr lang="en-US" sz="1800"/>
              <a:t>All exercises are required to follow the Homeland Security Exercise Evaluation Program (HSEEP) model</a:t>
            </a:r>
          </a:p>
          <a:p>
            <a:pPr>
              <a:spcBef>
                <a:spcPts val="600"/>
              </a:spcBef>
            </a:pPr>
            <a:r>
              <a:rPr lang="en-US" sz="1800"/>
              <a:t>All exercises require participant attendance tracking</a:t>
            </a:r>
          </a:p>
          <a:p>
            <a:pPr>
              <a:spcBef>
                <a:spcPts val="600"/>
              </a:spcBef>
            </a:pPr>
            <a:r>
              <a:rPr lang="en-US" sz="1800"/>
              <a:t>All exercises must be specific to maritime security</a:t>
            </a:r>
          </a:p>
          <a:p>
            <a:pPr>
              <a:spcBef>
                <a:spcPts val="600"/>
              </a:spcBef>
            </a:pPr>
            <a:r>
              <a:rPr lang="en-US" sz="1800"/>
              <a:t>All exercises require an after-action report (AAR) and improvement plan (IP)</a:t>
            </a:r>
          </a:p>
          <a:p>
            <a:pPr lvl="1">
              <a:spcBef>
                <a:spcPts val="600"/>
              </a:spcBef>
            </a:pPr>
            <a:r>
              <a:rPr lang="en-US" sz="1600"/>
              <a:t>AARs and IPs funded by PSGP grants must be submitted to </a:t>
            </a:r>
            <a:r>
              <a:rPr lang="en-US" sz="1600">
                <a:hlinkClick r:id="rId3"/>
              </a:rPr>
              <a:t>hseep@fema.dhs.gov</a:t>
            </a:r>
            <a:r>
              <a:rPr lang="en-US" sz="1600"/>
              <a:t> and the appropriate local COTP no later than 90 days after the completion of the exercise</a:t>
            </a:r>
          </a:p>
          <a:p>
            <a:r>
              <a:rPr lang="en-US" sz="1800"/>
              <a:t>Typical types of exercises:</a:t>
            </a:r>
          </a:p>
          <a:p>
            <a:pPr lvl="1">
              <a:spcBef>
                <a:spcPts val="600"/>
              </a:spcBef>
            </a:pPr>
            <a:r>
              <a:rPr lang="en-US" sz="1600"/>
              <a:t>Workshops/seminars</a:t>
            </a:r>
          </a:p>
          <a:p>
            <a:pPr lvl="1">
              <a:spcBef>
                <a:spcPts val="600"/>
              </a:spcBef>
            </a:pPr>
            <a:r>
              <a:rPr lang="en-US" sz="1600"/>
              <a:t>Tabletop</a:t>
            </a:r>
          </a:p>
          <a:p>
            <a:pPr lvl="1">
              <a:spcBef>
                <a:spcPts val="600"/>
              </a:spcBef>
            </a:pPr>
            <a:r>
              <a:rPr lang="en-US" sz="1600"/>
              <a:t>Drills</a:t>
            </a:r>
          </a:p>
          <a:p>
            <a:pPr lvl="1">
              <a:spcBef>
                <a:spcPts val="600"/>
              </a:spcBef>
            </a:pPr>
            <a:r>
              <a:rPr lang="en-US" sz="1600"/>
              <a:t>Functional</a:t>
            </a:r>
          </a:p>
          <a:p>
            <a:pPr lvl="1">
              <a:spcBef>
                <a:spcPts val="600"/>
              </a:spcBef>
            </a:pPr>
            <a:r>
              <a:rPr lang="en-US" sz="1600"/>
              <a:t>Full scale</a:t>
            </a:r>
            <a:endParaRPr lang="en-US" sz="1400"/>
          </a:p>
          <a:p>
            <a:endParaRPr lang="en-US" sz="1400"/>
          </a:p>
          <a:p>
            <a:endParaRPr lang="en-US" sz="1400"/>
          </a:p>
          <a:p>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11</a:t>
            </a:fld>
            <a:endParaRPr lang="en-US"/>
          </a:p>
        </p:txBody>
      </p:sp>
    </p:spTree>
    <p:extLst>
      <p:ext uri="{BB962C8B-B14F-4D97-AF65-F5344CB8AC3E}">
        <p14:creationId xmlns:p14="http://schemas.microsoft.com/office/powerpoint/2010/main" val="345354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Allowable Vehicles and Equipment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461653"/>
            <a:ext cx="10715627" cy="4649791"/>
          </a:xfrm>
        </p:spPr>
        <p:txBody>
          <a:bodyPr>
            <a:normAutofit/>
          </a:bodyPr>
          <a:lstStyle/>
          <a:p>
            <a:pPr>
              <a:lnSpc>
                <a:spcPct val="120000"/>
              </a:lnSpc>
            </a:pPr>
            <a:r>
              <a:rPr lang="en-US" sz="2000"/>
              <a:t>Only two types of vehicles are allowable under PSGP:</a:t>
            </a:r>
          </a:p>
          <a:p>
            <a:pPr lvl="1">
              <a:lnSpc>
                <a:spcPct val="120000"/>
              </a:lnSpc>
              <a:spcBef>
                <a:spcPts val="400"/>
              </a:spcBef>
            </a:pPr>
            <a:r>
              <a:rPr lang="en-US" sz="1800" b="1"/>
              <a:t>Chemical/Biological/Radiological/Nuclear/Explosive (CBRNE) Detection</a:t>
            </a:r>
            <a:r>
              <a:rPr lang="en-US" sz="1800"/>
              <a:t> equipped patrol vehicles dedicated to monitoring/patrolling port/facilities (i.e., vehicle is exclusively used for CBRNE detection, has detection equipment permanently mounted)</a:t>
            </a:r>
          </a:p>
          <a:p>
            <a:pPr lvl="1">
              <a:lnSpc>
                <a:spcPct val="120000"/>
              </a:lnSpc>
              <a:spcBef>
                <a:spcPts val="600"/>
              </a:spcBef>
            </a:pPr>
            <a:r>
              <a:rPr lang="en-US" sz="1800" b="1"/>
              <a:t>Mobile Command Centers</a:t>
            </a:r>
            <a:r>
              <a:rPr lang="en-US" sz="1800"/>
              <a:t> ONLY when validated by the COTP as essential. Typically equipped as a deployable vehicle dedicated to ensuring interoperable communications and on-site command, usually built on a tractor trailer chassis</a:t>
            </a:r>
            <a:endParaRPr lang="en-US" sz="1800" b="1"/>
          </a:p>
          <a:p>
            <a:pPr>
              <a:lnSpc>
                <a:spcPct val="120000"/>
              </a:lnSpc>
              <a:spcBef>
                <a:spcPts val="600"/>
              </a:spcBef>
            </a:pPr>
            <a:r>
              <a:rPr lang="en-US" sz="2000"/>
              <a:t>Rapid Response Boats</a:t>
            </a:r>
          </a:p>
          <a:p>
            <a:pPr lvl="1">
              <a:lnSpc>
                <a:spcPct val="120000"/>
              </a:lnSpc>
              <a:spcBef>
                <a:spcPts val="400"/>
              </a:spcBef>
            </a:pPr>
            <a:r>
              <a:rPr lang="en-US" sz="1900"/>
              <a:t>High speed, 24/7 patrol boats critical for quick response to waterways or other maritime infrastructure </a:t>
            </a:r>
          </a:p>
          <a:p>
            <a:pPr>
              <a:lnSpc>
                <a:spcPct val="120000"/>
              </a:lnSpc>
              <a:spcBef>
                <a:spcPts val="600"/>
              </a:spcBef>
            </a:pPr>
            <a:r>
              <a:rPr lang="en-US" sz="2000"/>
              <a:t>Trailers, such as boat trailers or maritime security equipment trailers, are allowable</a:t>
            </a:r>
            <a:endParaRPr lang="en-US" sz="2000">
              <a:cs typeface="Arial" panose="020B0604020202020204" pitchFamily="34" charset="0"/>
            </a:endParaRPr>
          </a:p>
          <a:p>
            <a:pPr>
              <a:lnSpc>
                <a:spcPct val="120000"/>
              </a:lnSpc>
              <a:spcBef>
                <a:spcPts val="600"/>
              </a:spcBef>
            </a:pPr>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12</a:t>
            </a:fld>
            <a:endParaRPr lang="en-US"/>
          </a:p>
        </p:txBody>
      </p:sp>
    </p:spTree>
    <p:extLst>
      <p:ext uri="{BB962C8B-B14F-4D97-AF65-F5344CB8AC3E}">
        <p14:creationId xmlns:p14="http://schemas.microsoft.com/office/powerpoint/2010/main" val="2394294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Allowable Vehicles and Equipment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461653"/>
            <a:ext cx="10715627" cy="4649791"/>
          </a:xfrm>
        </p:spPr>
        <p:txBody>
          <a:bodyPr>
            <a:normAutofit/>
          </a:bodyPr>
          <a:lstStyle/>
          <a:p>
            <a:pPr>
              <a:lnSpc>
                <a:spcPct val="120000"/>
              </a:lnSpc>
              <a:spcBef>
                <a:spcPts val="600"/>
              </a:spcBef>
            </a:pPr>
            <a:r>
              <a:rPr lang="en-US" sz="2000"/>
              <a:t>Installation, expansion and hardening of Transportation Worker Identification Credential (TWIC) compliant access control</a:t>
            </a:r>
          </a:p>
          <a:p>
            <a:pPr>
              <a:lnSpc>
                <a:spcPct val="120000"/>
              </a:lnSpc>
              <a:spcBef>
                <a:spcPts val="600"/>
              </a:spcBef>
            </a:pPr>
            <a:r>
              <a:rPr lang="en-US" sz="2000"/>
              <a:t>All life safety operations including fire suppression, evacuations, rescue of victims, dewatering, mass decontamination, swift transport of first responders to a waterborne or waterfront incident, and removal of victims from a vessel in distress</a:t>
            </a:r>
          </a:p>
          <a:p>
            <a:pPr>
              <a:lnSpc>
                <a:spcPct val="120000"/>
              </a:lnSpc>
              <a:spcBef>
                <a:spcPts val="600"/>
              </a:spcBef>
            </a:pPr>
            <a:r>
              <a:rPr lang="en-US" sz="2000">
                <a:cs typeface="Arial" panose="020B0604020202020204" pitchFamily="34" charset="0"/>
              </a:rPr>
              <a:t>Note: if possible, applicants should provide a picture(s) of the proposed type of vehicle to help verify eligibility</a:t>
            </a:r>
          </a:p>
          <a:p>
            <a:pPr>
              <a:lnSpc>
                <a:spcPct val="120000"/>
              </a:lnSpc>
              <a:spcBef>
                <a:spcPts val="600"/>
              </a:spcBef>
            </a:pPr>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13</a:t>
            </a:fld>
            <a:endParaRPr lang="en-US"/>
          </a:p>
        </p:txBody>
      </p:sp>
    </p:spTree>
    <p:extLst>
      <p:ext uri="{BB962C8B-B14F-4D97-AF65-F5344CB8AC3E}">
        <p14:creationId xmlns:p14="http://schemas.microsoft.com/office/powerpoint/2010/main" val="3068949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Examples of Projects that are NOT Allowable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86673"/>
            <a:ext cx="10715627" cy="4243739"/>
          </a:xfrm>
        </p:spPr>
        <p:txBody>
          <a:bodyPr>
            <a:noAutofit/>
          </a:bodyPr>
          <a:lstStyle/>
          <a:p>
            <a:pPr>
              <a:lnSpc>
                <a:spcPct val="100000"/>
              </a:lnSpc>
              <a:spcBef>
                <a:spcPts val="1200"/>
              </a:spcBef>
              <a:spcAft>
                <a:spcPts val="400"/>
              </a:spcAft>
            </a:pPr>
            <a:r>
              <a:rPr lang="en-US" sz="2000"/>
              <a:t>Tow trucks, SUVs, dive trucks, fire trucks, ATV/UTVs, patrol cars, and armored personnel carriers of any type </a:t>
            </a:r>
          </a:p>
          <a:p>
            <a:pPr>
              <a:lnSpc>
                <a:spcPct val="100000"/>
              </a:lnSpc>
              <a:spcBef>
                <a:spcPts val="1200"/>
              </a:spcBef>
              <a:spcAft>
                <a:spcPts val="400"/>
              </a:spcAft>
            </a:pPr>
            <a:r>
              <a:rPr lang="en-US" sz="2000">
                <a:cs typeface="Arial" panose="020B0604020202020204" pitchFamily="34" charset="0"/>
              </a:rPr>
              <a:t>Equipment or services not listed on the </a:t>
            </a:r>
            <a:r>
              <a:rPr lang="en-US" sz="2000">
                <a:cs typeface="Arial" panose="020B0604020202020204" pitchFamily="34" charset="0"/>
                <a:hlinkClick r:id="rId3"/>
              </a:rPr>
              <a:t>AEL</a:t>
            </a:r>
            <a:r>
              <a:rPr lang="en-US" sz="2000">
                <a:cs typeface="Arial" panose="020B0604020202020204" pitchFamily="34" charset="0"/>
              </a:rPr>
              <a:t> as eligible under PSGP</a:t>
            </a:r>
          </a:p>
          <a:p>
            <a:pPr>
              <a:lnSpc>
                <a:spcPct val="100000"/>
              </a:lnSpc>
              <a:spcBef>
                <a:spcPts val="1200"/>
              </a:spcBef>
              <a:spcAft>
                <a:spcPts val="400"/>
              </a:spcAft>
            </a:pPr>
            <a:r>
              <a:rPr lang="en-US" sz="2000">
                <a:cs typeface="Arial" panose="020B0604020202020204" pitchFamily="34" charset="0"/>
              </a:rPr>
              <a:t>Equipment or services listed as unallowable costs identified in the NOFO and PGM</a:t>
            </a:r>
          </a:p>
          <a:p>
            <a:pPr lvl="1">
              <a:spcBef>
                <a:spcPts val="1200"/>
              </a:spcBef>
              <a:spcAft>
                <a:spcPts val="400"/>
              </a:spcAft>
            </a:pPr>
            <a:r>
              <a:rPr lang="en-US" sz="1800">
                <a:cs typeface="Arial" panose="020B0604020202020204" pitchFamily="34" charset="0"/>
              </a:rPr>
              <a:t>Includes tow vehicles, weapons-related equipment, proof of concept projects, hospitality projects (chairs, couches), etc.</a:t>
            </a:r>
          </a:p>
          <a:p>
            <a:pPr>
              <a:lnSpc>
                <a:spcPct val="100000"/>
              </a:lnSpc>
              <a:spcBef>
                <a:spcPts val="1200"/>
              </a:spcBef>
              <a:spcAft>
                <a:spcPts val="400"/>
              </a:spcAft>
            </a:pPr>
            <a:r>
              <a:rPr lang="en-US" sz="2000">
                <a:cs typeface="Arial" panose="020B0604020202020204" pitchFamily="34" charset="0"/>
              </a:rPr>
              <a:t>Equipment or services that do no support COTP priorities or PSGP priorities</a:t>
            </a:r>
          </a:p>
          <a:p>
            <a:pPr>
              <a:lnSpc>
                <a:spcPct val="100000"/>
              </a:lnSpc>
              <a:spcBef>
                <a:spcPts val="1200"/>
              </a:spcBef>
              <a:spcAft>
                <a:spcPts val="400"/>
              </a:spcAft>
            </a:pPr>
            <a:r>
              <a:rPr lang="en-US" sz="2000">
                <a:cs typeface="Arial" panose="020B0604020202020204" pitchFamily="34" charset="0"/>
              </a:rPr>
              <a:t>Equipment or services with no clear nexus to maritime security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14</a:t>
            </a:fld>
            <a:endParaRPr lang="en-US"/>
          </a:p>
        </p:txBody>
      </p:sp>
    </p:spTree>
    <p:extLst>
      <p:ext uri="{BB962C8B-B14F-4D97-AF65-F5344CB8AC3E}">
        <p14:creationId xmlns:p14="http://schemas.microsoft.com/office/powerpoint/2010/main" val="368619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Examples of Projects that are NOT Allowable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86673"/>
            <a:ext cx="10715627" cy="4243739"/>
          </a:xfrm>
        </p:spPr>
        <p:txBody>
          <a:bodyPr>
            <a:noAutofit/>
          </a:bodyPr>
          <a:lstStyle/>
          <a:p>
            <a:pPr>
              <a:lnSpc>
                <a:spcPct val="100000"/>
              </a:lnSpc>
              <a:spcBef>
                <a:spcPts val="1200"/>
              </a:spcBef>
              <a:spcAft>
                <a:spcPts val="400"/>
              </a:spcAft>
            </a:pPr>
            <a:r>
              <a:rPr lang="en-US" sz="2000">
                <a:cs typeface="Arial" panose="020B0604020202020204" pitchFamily="34" charset="0"/>
              </a:rPr>
              <a:t>City-wide projects (i.e., broad communications/surveillance projects)</a:t>
            </a:r>
          </a:p>
          <a:p>
            <a:pPr>
              <a:lnSpc>
                <a:spcPct val="100000"/>
              </a:lnSpc>
              <a:spcBef>
                <a:spcPts val="1200"/>
              </a:spcBef>
              <a:spcAft>
                <a:spcPts val="400"/>
              </a:spcAft>
            </a:pPr>
            <a:r>
              <a:rPr lang="en-US" sz="2000">
                <a:cs typeface="Arial" panose="020B0604020202020204" pitchFamily="34" charset="0"/>
              </a:rPr>
              <a:t>Projects that do not include an eligible cost share (see </a:t>
            </a:r>
            <a:r>
              <a:rPr lang="en-US" sz="2000">
                <a:cs typeface="Arial" panose="020B0604020202020204" pitchFamily="34" charset="0"/>
                <a:hlinkClick r:id="rId3"/>
              </a:rPr>
              <a:t>2 CFR 200.306</a:t>
            </a:r>
            <a:r>
              <a:rPr lang="en-US" sz="2000">
                <a:cs typeface="Arial" panose="020B0604020202020204" pitchFamily="34" charset="0"/>
              </a:rPr>
              <a:t>)</a:t>
            </a:r>
          </a:p>
          <a:p>
            <a:pPr lvl="1">
              <a:spcBef>
                <a:spcPts val="1200"/>
              </a:spcBef>
              <a:spcAft>
                <a:spcPts val="400"/>
              </a:spcAft>
            </a:pPr>
            <a:r>
              <a:rPr lang="en-US" sz="1800">
                <a:cs typeface="Arial" panose="020B0604020202020204" pitchFamily="34" charset="0"/>
              </a:rPr>
              <a:t>Cost share must be</a:t>
            </a:r>
            <a:r>
              <a:rPr lang="en-US" sz="1800"/>
              <a:t> necessary and reasonable for accomplishment of project or program objectives</a:t>
            </a:r>
            <a:endParaRPr lang="en-US" sz="1800">
              <a:cs typeface="Arial" panose="020B0604020202020204" pitchFamily="34" charset="0"/>
            </a:endParaRPr>
          </a:p>
          <a:p>
            <a:pPr>
              <a:lnSpc>
                <a:spcPct val="100000"/>
              </a:lnSpc>
              <a:spcBef>
                <a:spcPts val="1200"/>
              </a:spcBef>
              <a:spcAft>
                <a:spcPts val="400"/>
              </a:spcAft>
            </a:pPr>
            <a:r>
              <a:rPr lang="en-US" sz="2000">
                <a:cs typeface="Arial" panose="020B0604020202020204" pitchFamily="34" charset="0"/>
              </a:rPr>
              <a:t>Projects lacking a corresponding budget</a:t>
            </a:r>
          </a:p>
          <a:p>
            <a:pPr>
              <a:lnSpc>
                <a:spcPct val="100000"/>
              </a:lnSpc>
              <a:spcBef>
                <a:spcPts val="1200"/>
              </a:spcBef>
              <a:spcAft>
                <a:spcPts val="400"/>
              </a:spcAft>
            </a:pPr>
            <a:r>
              <a:rPr lang="en-US" sz="2000">
                <a:cs typeface="Arial" panose="020B0604020202020204" pitchFamily="34" charset="0"/>
              </a:rPr>
              <a:t>Applications submitted on behalf of other entities (consortiums)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15</a:t>
            </a:fld>
            <a:endParaRPr lang="en-US"/>
          </a:p>
        </p:txBody>
      </p:sp>
    </p:spTree>
    <p:extLst>
      <p:ext uri="{BB962C8B-B14F-4D97-AF65-F5344CB8AC3E}">
        <p14:creationId xmlns:p14="http://schemas.microsoft.com/office/powerpoint/2010/main" val="317105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Additional Allowable Project Costs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Autofit/>
          </a:bodyPr>
          <a:lstStyle/>
          <a:p>
            <a:pPr marL="0" indent="0">
              <a:buNone/>
            </a:pPr>
            <a:r>
              <a:rPr lang="en-US" sz="2000" b="1" dirty="0"/>
              <a:t>Project planning</a:t>
            </a:r>
          </a:p>
          <a:p>
            <a:pPr>
              <a:spcBef>
                <a:spcPts val="600"/>
              </a:spcBef>
            </a:pPr>
            <a:r>
              <a:rPr lang="en-US" sz="1800" b="1" dirty="0"/>
              <a:t>Management and Administration (M&amp;A): </a:t>
            </a:r>
          </a:p>
          <a:p>
            <a:pPr lvl="1">
              <a:spcBef>
                <a:spcPct val="0"/>
              </a:spcBef>
              <a:spcAft>
                <a:spcPts val="400"/>
              </a:spcAft>
              <a:buSzPct val="100000"/>
              <a:buFont typeface="Arial" panose="020B0604020202020204" pitchFamily="34" charset="0"/>
              <a:buChar char="•"/>
            </a:pPr>
            <a:r>
              <a:rPr lang="en-US" sz="1600" dirty="0"/>
              <a:t>M&amp;A costs may not exceed 5% of the total grant award</a:t>
            </a:r>
          </a:p>
          <a:p>
            <a:pPr lvl="1">
              <a:spcBef>
                <a:spcPct val="0"/>
              </a:spcBef>
              <a:spcAft>
                <a:spcPts val="0"/>
              </a:spcAft>
              <a:buSzPct val="100000"/>
              <a:buFont typeface="Arial" panose="020B0604020202020204" pitchFamily="34" charset="0"/>
              <a:buChar char="•"/>
            </a:pPr>
            <a:r>
              <a:rPr lang="en-US" sz="1600" dirty="0"/>
              <a:t>M&amp;A activities are those costs directly relating to the management and administration of the PSGP award, to include grant writer fees up to $1,500</a:t>
            </a:r>
          </a:p>
          <a:p>
            <a:pPr>
              <a:spcBef>
                <a:spcPts val="600"/>
              </a:spcBef>
            </a:pPr>
            <a:r>
              <a:rPr lang="en-US" sz="1800" b="1" dirty="0"/>
              <a:t>Indirect Costs: </a:t>
            </a:r>
          </a:p>
          <a:p>
            <a:pPr lvl="1">
              <a:spcBef>
                <a:spcPts val="600"/>
              </a:spcBef>
            </a:pPr>
            <a:r>
              <a:rPr lang="en-US" sz="1600" dirty="0"/>
              <a:t>Indirect costs are allowable as described in the NOFO</a:t>
            </a:r>
          </a:p>
          <a:p>
            <a:pPr lvl="1">
              <a:spcBef>
                <a:spcPts val="600"/>
              </a:spcBef>
            </a:pPr>
            <a:r>
              <a:rPr lang="en-US" sz="1600" dirty="0"/>
              <a:t>If the applicant wants to charge indirect costs and is required to have a negotiated indirect cost rate agreement, it must submit that negotiated agreement as an attachment with the application</a:t>
            </a:r>
          </a:p>
          <a:p>
            <a:pPr lvl="1">
              <a:spcBef>
                <a:spcPts val="600"/>
              </a:spcBef>
            </a:pPr>
            <a:r>
              <a:rPr lang="en-US" sz="1600" dirty="0"/>
              <a:t>If the applicant is not sure whether it is required to have a negotiated agreement or falls under a different category, contact the relevant Preparedness Officer or Grants Management Specialist</a:t>
            </a:r>
            <a:endParaRPr lang="en-US" sz="1600" strike="sngStrike" dirty="0"/>
          </a:p>
          <a:p>
            <a:pPr>
              <a:spcBef>
                <a:spcPts val="600"/>
              </a:spcBef>
            </a:pPr>
            <a:r>
              <a:rPr lang="en-US" sz="1800" b="1" dirty="0"/>
              <a:t>Full or Part-Time Staff or Contractors/Consultants costs are allowable</a:t>
            </a:r>
          </a:p>
          <a:p>
            <a:pPr>
              <a:spcBef>
                <a:spcPts val="600"/>
              </a:spcBef>
              <a:spcAft>
                <a:spcPts val="400"/>
              </a:spcAft>
            </a:pPr>
            <a:r>
              <a:rPr lang="en-US" sz="1800" b="1" dirty="0"/>
              <a:t>Other Authorized Expenditures are allowable</a:t>
            </a:r>
            <a:r>
              <a:rPr lang="en-US" sz="1800" dirty="0"/>
              <a:t>, as outlined in the NOFO and Preparedness Grants Manual</a:t>
            </a:r>
            <a:endParaRPr lang="en-US" sz="1800" dirty="0">
              <a:solidFill>
                <a:srgbClr val="00B050"/>
              </a:solidFill>
            </a:endParaRPr>
          </a:p>
          <a:p>
            <a:endParaRPr lang="en-US" sz="1400" dirty="0"/>
          </a:p>
          <a:p>
            <a:endParaRPr lang="en-US" sz="1400" dirty="0"/>
          </a:p>
          <a:p>
            <a:endParaRPr lang="en-US" sz="1400" dirty="0"/>
          </a:p>
          <a:p>
            <a:endParaRPr lang="en-US" sz="1400" dirty="0"/>
          </a:p>
          <a:p>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16</a:t>
            </a:fld>
            <a:endParaRPr lang="en-US"/>
          </a:p>
        </p:txBody>
      </p:sp>
    </p:spTree>
    <p:extLst>
      <p:ext uri="{BB962C8B-B14F-4D97-AF65-F5344CB8AC3E}">
        <p14:creationId xmlns:p14="http://schemas.microsoft.com/office/powerpoint/2010/main" val="1928474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Cost-Share Requirements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Autofit/>
          </a:bodyPr>
          <a:lstStyle/>
          <a:p>
            <a:pPr>
              <a:lnSpc>
                <a:spcPct val="100000"/>
              </a:lnSpc>
              <a:spcBef>
                <a:spcPts val="600"/>
              </a:spcBef>
            </a:pPr>
            <a:r>
              <a:rPr lang="en-US" sz="2000"/>
              <a:t>A non-federal cost-share (cash or in-kind) match is required for each proposed project</a:t>
            </a:r>
          </a:p>
          <a:p>
            <a:pPr lvl="1">
              <a:spcBef>
                <a:spcPts val="600"/>
              </a:spcBef>
            </a:pPr>
            <a:r>
              <a:rPr lang="en-US" sz="1800"/>
              <a:t>Cost-share is either 25% or 50% depending on the type of applicant and type of project submitted as detailed on slide 4</a:t>
            </a:r>
          </a:p>
          <a:p>
            <a:pPr>
              <a:lnSpc>
                <a:spcPct val="100000"/>
              </a:lnSpc>
            </a:pPr>
            <a:r>
              <a:rPr lang="en-US" sz="2000"/>
              <a:t>Cash and in-kind matches must consist of eligible costs (i.e., purchase price of allowable contracts, equipment)</a:t>
            </a:r>
          </a:p>
          <a:p>
            <a:pPr>
              <a:lnSpc>
                <a:spcPct val="100000"/>
              </a:lnSpc>
            </a:pPr>
            <a:r>
              <a:rPr lang="en-US" sz="2000"/>
              <a:t>A cash-match includes cash spent for project-related costs while an in-kind match includes the valuation of third-party contributions of services or equipment  </a:t>
            </a:r>
          </a:p>
          <a:p>
            <a:pPr>
              <a:lnSpc>
                <a:spcPct val="100000"/>
              </a:lnSpc>
            </a:pPr>
            <a:r>
              <a:rPr lang="en-US" sz="2000"/>
              <a:t>Matches used to meet the match requirement for the PSGP award may not be used to meet match requirements for any other federal grant program</a:t>
            </a:r>
          </a:p>
          <a:p>
            <a:pPr>
              <a:lnSpc>
                <a:spcPct val="100000"/>
              </a:lnSpc>
            </a:pPr>
            <a:r>
              <a:rPr lang="en-US" sz="2000"/>
              <a:t>An applicant’s proposed cost-share is subject to the same requirements as the federal share (i.e., budget review and Environmental Planning and Historic Preservation review are required, and the cost-share must be outlined in the IJ and detailed budget </a:t>
            </a:r>
            <a:r>
              <a:rPr lang="en-US" sz="2000">
                <a:cs typeface="Arial" panose="020B0604020202020204" pitchFamily="34" charset="0"/>
              </a:rPr>
              <a:t>worksheet)</a:t>
            </a:r>
          </a:p>
          <a:p>
            <a:pPr>
              <a:spcBef>
                <a:spcPct val="0"/>
              </a:spcBef>
              <a:spcAft>
                <a:spcPts val="400"/>
              </a:spcAft>
            </a:pPr>
            <a:endParaRPr lang="en-US" sz="1400">
              <a:cs typeface="Arial" panose="020B0604020202020204" pitchFamily="34" charset="0"/>
            </a:endParaRP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17</a:t>
            </a:fld>
            <a:endParaRPr lang="en-US"/>
          </a:p>
        </p:txBody>
      </p:sp>
    </p:spTree>
    <p:extLst>
      <p:ext uri="{BB962C8B-B14F-4D97-AF65-F5344CB8AC3E}">
        <p14:creationId xmlns:p14="http://schemas.microsoft.com/office/powerpoint/2010/main" val="86121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IJ and Budget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rmAutofit/>
          </a:bodyPr>
          <a:lstStyle/>
          <a:p>
            <a:r>
              <a:rPr lang="en-US" sz="1800"/>
              <a:t>Office of Management and Budget (OMB) Approved FEMA Form 089-5/OMB Control Number 1660-0114</a:t>
            </a:r>
            <a:endParaRPr lang="en-US" sz="1800">
              <a:highlight>
                <a:srgbClr val="FFFF00"/>
              </a:highlight>
            </a:endParaRPr>
          </a:p>
          <a:p>
            <a:pPr lvl="1"/>
            <a:r>
              <a:rPr lang="en-US" sz="1600"/>
              <a:t>The OMB approved IJ template is required to be completed and submitted at the time of application</a:t>
            </a:r>
          </a:p>
          <a:p>
            <a:pPr lvl="1"/>
            <a:r>
              <a:rPr lang="en-US" sz="1600"/>
              <a:t>PSGP updated the IJ template as an Excel document, which incorporates all IJs and budgets into a single document</a:t>
            </a:r>
          </a:p>
          <a:p>
            <a:pPr lvl="1"/>
            <a:r>
              <a:rPr lang="en-US" sz="1600"/>
              <a:t>All sections of the IJ template are required to allow for a comprehensive and fair review of the application</a:t>
            </a:r>
          </a:p>
          <a:p>
            <a:r>
              <a:rPr lang="en-US" sz="1800"/>
              <a:t>Completion of the detailed budget worksheet for each project (within the IJ Form) is required for the project to be considered eligible for funding</a:t>
            </a:r>
          </a:p>
          <a:p>
            <a:r>
              <a:rPr lang="en-US" sz="1800"/>
              <a:t>All projects and budgets within an application are submitted in a single IJ Form – do not submit multiple IJ Forms for separate projects within a single application (i.e., projects 1-5 are all included in one IJ Form)</a:t>
            </a:r>
          </a:p>
          <a:p>
            <a:endParaRPr lang="en-US" sz="1400"/>
          </a:p>
          <a:p>
            <a:endParaRPr lang="en-US" sz="1400"/>
          </a:p>
          <a:p>
            <a:endParaRPr lang="en-US" sz="1400"/>
          </a:p>
          <a:p>
            <a:endParaRPr lang="en-US" sz="1400"/>
          </a:p>
          <a:p>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18</a:t>
            </a:fld>
            <a:endParaRPr lang="en-US"/>
          </a:p>
        </p:txBody>
      </p:sp>
    </p:spTree>
    <p:extLst>
      <p:ext uri="{BB962C8B-B14F-4D97-AF65-F5344CB8AC3E}">
        <p14:creationId xmlns:p14="http://schemas.microsoft.com/office/powerpoint/2010/main" val="152106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Environmental Planning and Historic Preservation (EHP) Compliance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Autofit/>
          </a:bodyPr>
          <a:lstStyle/>
          <a:p>
            <a:pPr eaLnBrk="0" fontAlgn="base" hangingPunct="0">
              <a:spcBef>
                <a:spcPts val="600"/>
              </a:spcBef>
              <a:buClr>
                <a:srgbClr val="8A8B8A"/>
              </a:buClr>
              <a:defRPr/>
            </a:pPr>
            <a:r>
              <a:rPr lang="en-US" sz="1800">
                <a:cs typeface="Arial" panose="020B0604020202020204" pitchFamily="34" charset="0"/>
              </a:rPr>
              <a:t>All projects involving </a:t>
            </a:r>
            <a:r>
              <a:rPr lang="en-US" sz="1800" i="1">
                <a:cs typeface="Arial" panose="020B0604020202020204" pitchFamily="34" charset="0"/>
              </a:rPr>
              <a:t>potential </a:t>
            </a:r>
            <a:r>
              <a:rPr lang="en-US" sz="1800">
                <a:cs typeface="Arial" panose="020B0604020202020204" pitchFamily="34" charset="0"/>
              </a:rPr>
              <a:t>ground disturbance, modification to structures, side-scan sonars, or non-classroom training require an EHP review</a:t>
            </a:r>
          </a:p>
          <a:p>
            <a:pPr eaLnBrk="0" fontAlgn="base" hangingPunct="0">
              <a:spcBef>
                <a:spcPts val="600"/>
              </a:spcBef>
              <a:buClr>
                <a:srgbClr val="8A8B8A"/>
              </a:buClr>
              <a:defRPr/>
            </a:pPr>
            <a:r>
              <a:rPr lang="en-US" sz="1800">
                <a:cs typeface="Arial" panose="020B0604020202020204" pitchFamily="34" charset="0"/>
              </a:rPr>
              <a:t>An EHP review is an analysis of pertinent project information to determine whether a project may have the potential to impact environmental, historical, or cultural resources:</a:t>
            </a:r>
          </a:p>
          <a:p>
            <a:pPr marL="633412" lvl="1" eaLnBrk="0" fontAlgn="base" hangingPunct="0">
              <a:spcBef>
                <a:spcPts val="600"/>
              </a:spcBef>
              <a:buClr>
                <a:srgbClr val="8A8B8A"/>
              </a:buClr>
              <a:buSzPct val="100000"/>
              <a:buFont typeface="Arial" panose="020B0604020202020204" pitchFamily="34" charset="0"/>
              <a:buChar char="•"/>
              <a:defRPr/>
            </a:pPr>
            <a:r>
              <a:rPr lang="en-US" sz="1600">
                <a:cs typeface="Arial" panose="020B0604020202020204" pitchFamily="34" charset="0"/>
              </a:rPr>
              <a:t>If awarded, costs associated with the preparation of EHP documentation may be reimbursable under M&amp;A</a:t>
            </a:r>
          </a:p>
          <a:p>
            <a:pPr marL="633412" lvl="1" eaLnBrk="0" fontAlgn="base" hangingPunct="0">
              <a:spcBef>
                <a:spcPts val="600"/>
              </a:spcBef>
              <a:buClr>
                <a:srgbClr val="8A8B8A"/>
              </a:buClr>
              <a:buSzPct val="100000"/>
              <a:buFont typeface="Arial" panose="020B0604020202020204" pitchFamily="34" charset="0"/>
              <a:buChar char="•"/>
              <a:defRPr/>
            </a:pPr>
            <a:r>
              <a:rPr lang="en-US" sz="1600">
                <a:cs typeface="Arial" panose="020B0604020202020204" pitchFamily="34" charset="0"/>
              </a:rPr>
              <a:t>Certain projects usually require Screening Forms to include but not limited to physical security enhancements and other ground disturbing activities</a:t>
            </a:r>
          </a:p>
          <a:p>
            <a:pPr marL="633412" lvl="1" eaLnBrk="0" fontAlgn="base" hangingPunct="0">
              <a:spcBef>
                <a:spcPts val="600"/>
              </a:spcBef>
              <a:buClr>
                <a:srgbClr val="8A8B8A"/>
              </a:buClr>
              <a:buSzPct val="100000"/>
              <a:buFont typeface="Arial" panose="020B0604020202020204" pitchFamily="34" charset="0"/>
              <a:buChar char="•"/>
              <a:defRPr/>
            </a:pPr>
            <a:r>
              <a:rPr lang="en-US" sz="1600">
                <a:cs typeface="Arial" panose="020B0604020202020204" pitchFamily="34" charset="0"/>
              </a:rPr>
              <a:t>EHP forms </a:t>
            </a:r>
            <a:r>
              <a:rPr lang="en-US" sz="1600" b="1">
                <a:cs typeface="Arial" panose="020B0604020202020204" pitchFamily="34" charset="0"/>
              </a:rPr>
              <a:t>are not required at the time of application; </a:t>
            </a:r>
            <a:r>
              <a:rPr lang="en-US" sz="1600">
                <a:cs typeface="Arial" panose="020B0604020202020204" pitchFamily="34" charset="0"/>
              </a:rPr>
              <a:t>EHP forms are submitted after awards are made and recipients are responsible for completing the EHP Screening Form and providing all relevant EHP materials to FEMA via the Grant Programs Directorate (GPD) EHP Mailbox at </a:t>
            </a:r>
            <a:r>
              <a:rPr lang="en-US" sz="1600">
                <a:solidFill>
                  <a:schemeClr val="tx2"/>
                </a:solidFill>
                <a:cs typeface="Arial" panose="020B0604020202020204" pitchFamily="34" charset="0"/>
                <a:hlinkClick r:id="rId3">
                  <a:extLst>
                    <a:ext uri="{A12FA001-AC4F-418D-AE19-62706E023703}">
                      <ahyp:hlinkClr xmlns:ahyp="http://schemas.microsoft.com/office/drawing/2018/hyperlinkcolor" val="tx"/>
                    </a:ext>
                  </a:extLst>
                </a:hlinkClick>
              </a:rPr>
              <a:t>GPDEHPinfo@fema.dhs.gov</a:t>
            </a:r>
            <a:endParaRPr lang="en-US" sz="1600">
              <a:solidFill>
                <a:schemeClr val="tx2"/>
              </a:solidFill>
              <a:cs typeface="Arial" panose="020B0604020202020204" pitchFamily="34" charset="0"/>
            </a:endParaRPr>
          </a:p>
          <a:p>
            <a:pPr marL="633412" lvl="1" eaLnBrk="0" fontAlgn="base" hangingPunct="0">
              <a:spcBef>
                <a:spcPts val="600"/>
              </a:spcBef>
              <a:buClr>
                <a:srgbClr val="8A8B8A"/>
              </a:buClr>
              <a:buSzPct val="100000"/>
              <a:buFont typeface="Arial" panose="020B0604020202020204" pitchFamily="34" charset="0"/>
              <a:buChar char="•"/>
              <a:defRPr/>
            </a:pPr>
            <a:r>
              <a:rPr lang="en-US" sz="1600">
                <a:cs typeface="Arial" panose="020B0604020202020204" pitchFamily="34" charset="0"/>
              </a:rPr>
              <a:t>The EHP Screening Form is located at: </a:t>
            </a:r>
            <a:r>
              <a:rPr lang="en-US" sz="1600">
                <a:solidFill>
                  <a:schemeClr val="tx2"/>
                </a:solidFill>
                <a:cs typeface="Arial" panose="020B0604020202020204" pitchFamily="34" charset="0"/>
                <a:hlinkClick r:id="rId4">
                  <a:extLst>
                    <a:ext uri="{A12FA001-AC4F-418D-AE19-62706E023703}">
                      <ahyp:hlinkClr xmlns:ahyp="http://schemas.microsoft.com/office/drawing/2018/hyperlinkcolor" val="tx"/>
                    </a:ext>
                  </a:extLst>
                </a:hlinkClick>
              </a:rPr>
              <a:t>https://www.fema.gov/media-library/assets/documents/90195</a:t>
            </a:r>
            <a:r>
              <a:rPr lang="en-US" sz="1600">
                <a:solidFill>
                  <a:schemeClr val="tx2"/>
                </a:solidFill>
                <a:cs typeface="Arial" panose="020B0604020202020204" pitchFamily="34" charset="0"/>
              </a:rPr>
              <a:t> </a:t>
            </a:r>
            <a:endParaRPr lang="en-US" sz="1600" b="1">
              <a:solidFill>
                <a:schemeClr val="tx2"/>
              </a:solidFill>
              <a:cs typeface="Arial" panose="020B0604020202020204" pitchFamily="34" charset="0"/>
            </a:endParaRPr>
          </a:p>
          <a:p>
            <a:pPr marL="285750" lvl="1" eaLnBrk="0" fontAlgn="base" hangingPunct="0">
              <a:spcBef>
                <a:spcPts val="600"/>
              </a:spcBef>
              <a:buClr>
                <a:srgbClr val="8A8B8A"/>
              </a:buClr>
              <a:buSzPct val="100000"/>
              <a:buFont typeface="Wingdings" panose="05000000000000000000" pitchFamily="2" charset="2"/>
              <a:buChar char="§"/>
              <a:defRPr/>
            </a:pPr>
            <a:r>
              <a:rPr lang="en-US" sz="1800"/>
              <a:t>Revised FEMA Grant Programs Directorate (GPD) EHP Policy found at: </a:t>
            </a:r>
            <a:r>
              <a:rPr lang="en-US" sz="1800">
                <a:hlinkClick r:id="rId5"/>
              </a:rPr>
              <a:t>https://www.fema.gov/media-library/assets/documents/85376</a:t>
            </a:r>
            <a:endParaRPr lang="en-US" sz="1400"/>
          </a:p>
          <a:p>
            <a:endParaRPr lang="en-US" sz="1400"/>
          </a:p>
          <a:p>
            <a:endParaRPr lang="en-US" sz="1400"/>
          </a:p>
          <a:p>
            <a:endParaRPr lang="en-US" sz="1400"/>
          </a:p>
          <a:p>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19</a:t>
            </a:fld>
            <a:endParaRPr lang="en-US"/>
          </a:p>
        </p:txBody>
      </p:sp>
    </p:spTree>
    <p:extLst>
      <p:ext uri="{BB962C8B-B14F-4D97-AF65-F5344CB8AC3E}">
        <p14:creationId xmlns:p14="http://schemas.microsoft.com/office/powerpoint/2010/main" val="1798573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Transportation Infrastructure Security Branch (TISB) </a:t>
            </a:r>
            <a:endParaRPr lang="en-US">
              <a:solidFill>
                <a:srgbClr val="FF0000"/>
              </a:solidFill>
            </a:endParaRP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r>
              <a:rPr lang="en-US"/>
              <a:t>The Port Security Grant Program (PSGP) is one of four funded infrastructure security grant programs within the Transportation Infrastructure Security Branch (TISB):</a:t>
            </a:r>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a:t>
            </a:fld>
            <a:endParaRPr lang="en-US"/>
          </a:p>
        </p:txBody>
      </p:sp>
      <p:graphicFrame>
        <p:nvGraphicFramePr>
          <p:cNvPr id="8" name="Diagram 7">
            <a:extLst>
              <a:ext uri="{FF2B5EF4-FFF2-40B4-BE49-F238E27FC236}">
                <a16:creationId xmlns:a16="http://schemas.microsoft.com/office/drawing/2014/main" id="{A8007ABE-7BEC-4B22-8AEC-965798B28C94}"/>
              </a:ext>
            </a:extLst>
          </p:cNvPr>
          <p:cNvGraphicFramePr/>
          <p:nvPr>
            <p:extLst>
              <p:ext uri="{D42A27DB-BD31-4B8C-83A1-F6EECF244321}">
                <p14:modId xmlns:p14="http://schemas.microsoft.com/office/powerpoint/2010/main" val="1081764262"/>
              </p:ext>
            </p:extLst>
          </p:nvPr>
        </p:nvGraphicFramePr>
        <p:xfrm>
          <a:off x="2537927" y="2062065"/>
          <a:ext cx="7732150" cy="4343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Star">
            <a:extLst>
              <a:ext uri="{FF2B5EF4-FFF2-40B4-BE49-F238E27FC236}">
                <a16:creationId xmlns:a16="http://schemas.microsoft.com/office/drawing/2014/main" id="{E4A9AB1B-B616-497D-936F-E50AC36146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2292" y="5290155"/>
            <a:ext cx="340257" cy="340257"/>
          </a:xfrm>
          <a:prstGeom prst="rect">
            <a:avLst/>
          </a:prstGeom>
        </p:spPr>
      </p:pic>
    </p:spTree>
    <p:extLst>
      <p:ext uri="{BB962C8B-B14F-4D97-AF65-F5344CB8AC3E}">
        <p14:creationId xmlns:p14="http://schemas.microsoft.com/office/powerpoint/2010/main" val="656461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EHP Compliance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Autofit/>
          </a:bodyPr>
          <a:lstStyle/>
          <a:p>
            <a:r>
              <a:rPr lang="en-US" sz="1800" dirty="0"/>
              <a:t>3-year rule exemption for previously reviewed buildings:</a:t>
            </a:r>
          </a:p>
          <a:p>
            <a:pPr lvl="1"/>
            <a:r>
              <a:rPr lang="en-US" sz="1600" dirty="0"/>
              <a:t>The building must have had an EHP review within the past 3 years</a:t>
            </a:r>
          </a:p>
          <a:p>
            <a:pPr lvl="1"/>
            <a:r>
              <a:rPr lang="en-US" sz="1600" dirty="0"/>
              <a:t>The building must be less than 43 years old at the time of the last review</a:t>
            </a:r>
          </a:p>
          <a:p>
            <a:pPr lvl="1"/>
            <a:r>
              <a:rPr lang="en-US" sz="1600" dirty="0"/>
              <a:t>The new scope of work must be completely interior work only</a:t>
            </a:r>
          </a:p>
          <a:p>
            <a:pPr lvl="1"/>
            <a:r>
              <a:rPr lang="en-US" sz="1600" dirty="0"/>
              <a:t>Must submit a verifying statement; i.e., “This project location received an EHP review within the last 3 years and the building is less than 43 years old. See attached EHP approval for award EMW-2018-PU-12345 EHP ref. 32112.”</a:t>
            </a:r>
          </a:p>
          <a:p>
            <a:pPr marL="285750" lvl="1" eaLnBrk="0" fontAlgn="base" hangingPunct="0">
              <a:spcAft>
                <a:spcPts val="600"/>
              </a:spcAft>
              <a:buClr>
                <a:srgbClr val="8A8B8A"/>
              </a:buClr>
              <a:buSzPct val="100000"/>
              <a:buFont typeface="Wingdings" panose="05000000000000000000" pitchFamily="2" charset="2"/>
              <a:buChar char="§"/>
              <a:defRPr/>
            </a:pPr>
            <a:r>
              <a:rPr lang="en-US" sz="1800" b="1" dirty="0">
                <a:cs typeface="Arial" panose="020B0604020202020204" pitchFamily="34" charset="0"/>
              </a:rPr>
              <a:t>NOTE: </a:t>
            </a:r>
            <a:r>
              <a:rPr lang="en-US" sz="1800" dirty="0">
                <a:cs typeface="Arial" panose="020B0604020202020204" pitchFamily="34" charset="0"/>
              </a:rPr>
              <a:t>The EHP review process </a:t>
            </a:r>
            <a:r>
              <a:rPr lang="en-US" sz="1800" i="1" u="sng" dirty="0">
                <a:cs typeface="Arial" panose="020B0604020202020204" pitchFamily="34" charset="0"/>
              </a:rPr>
              <a:t>must be completed and approved by FEMA before funds are released </a:t>
            </a:r>
            <a:r>
              <a:rPr lang="en-US" sz="1800" dirty="0">
                <a:cs typeface="Arial" panose="020B0604020202020204" pitchFamily="34" charset="0"/>
              </a:rPr>
              <a:t>to begin an awarded project. All projects funded with federal funds and non-federal resources (to include match/cost share) must comply with all EHP laws, regulations, and Executive Orders</a:t>
            </a:r>
          </a:p>
          <a:p>
            <a:endParaRPr lang="en-US" sz="1400" dirty="0"/>
          </a:p>
          <a:p>
            <a:endParaRPr lang="en-US" sz="1400" dirty="0"/>
          </a:p>
          <a:p>
            <a:endParaRPr lang="en-US" sz="1400" dirty="0"/>
          </a:p>
          <a:p>
            <a:endParaRPr lang="en-US" sz="1400" dirty="0"/>
          </a:p>
          <a:p>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20</a:t>
            </a:fld>
            <a:endParaRPr lang="en-US"/>
          </a:p>
        </p:txBody>
      </p:sp>
    </p:spTree>
    <p:extLst>
      <p:ext uri="{BB962C8B-B14F-4D97-AF65-F5344CB8AC3E}">
        <p14:creationId xmlns:p14="http://schemas.microsoft.com/office/powerpoint/2010/main" val="399924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FY 2023 Application Process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88916"/>
            <a:ext cx="10715627" cy="4649792"/>
          </a:xfrm>
        </p:spPr>
        <p:txBody>
          <a:bodyPr>
            <a:normAutofit fontScale="92500" lnSpcReduction="20000"/>
          </a:bodyPr>
          <a:lstStyle/>
          <a:p>
            <a:pPr>
              <a:lnSpc>
                <a:spcPct val="120000"/>
              </a:lnSpc>
            </a:pPr>
            <a:r>
              <a:rPr lang="en-US" sz="2000" dirty="0"/>
              <a:t>Read the NOFO – it includes all application requirements</a:t>
            </a:r>
          </a:p>
          <a:p>
            <a:pPr>
              <a:lnSpc>
                <a:spcPct val="120000"/>
              </a:lnSpc>
              <a:spcBef>
                <a:spcPts val="300"/>
              </a:spcBef>
            </a:pPr>
            <a:r>
              <a:rPr lang="en-US" sz="2000" dirty="0"/>
              <a:t>Register in Grants.gov immediately – takes up to 4 weeks, especially near application deadlines</a:t>
            </a:r>
          </a:p>
          <a:p>
            <a:pPr>
              <a:lnSpc>
                <a:spcPct val="120000"/>
              </a:lnSpc>
              <a:spcBef>
                <a:spcPts val="300"/>
              </a:spcBef>
            </a:pPr>
            <a:r>
              <a:rPr lang="en-US" sz="2000" dirty="0"/>
              <a:t>Organizations must have a Unique Entity Identification (UEI) number, active System for Award Management (SAM) registration, and Grants.gov account to apply for grants</a:t>
            </a:r>
          </a:p>
          <a:p>
            <a:pPr lvl="1">
              <a:lnSpc>
                <a:spcPct val="120000"/>
              </a:lnSpc>
              <a:spcBef>
                <a:spcPts val="600"/>
              </a:spcBef>
            </a:pPr>
            <a:r>
              <a:rPr lang="en-US" sz="1800" dirty="0"/>
              <a:t>Applicants must enter the UEI number on the SF-424 form</a:t>
            </a:r>
          </a:p>
          <a:p>
            <a:pPr lvl="1">
              <a:lnSpc>
                <a:spcPct val="120000"/>
              </a:lnSpc>
              <a:spcBef>
                <a:spcPts val="600"/>
              </a:spcBef>
            </a:pPr>
            <a:r>
              <a:rPr lang="en-US" sz="1800" dirty="0"/>
              <a:t>In addition to having a UEI number, all organizations applying online through Grants.gov must register with SAM</a:t>
            </a:r>
          </a:p>
          <a:p>
            <a:pPr lvl="1">
              <a:lnSpc>
                <a:spcPct val="120000"/>
              </a:lnSpc>
              <a:spcBef>
                <a:spcPts val="600"/>
              </a:spcBef>
            </a:pPr>
            <a:r>
              <a:rPr lang="en-US" sz="1800" dirty="0"/>
              <a:t>Failure to register with SAM will prevent your organization from applying through Grants.gov</a:t>
            </a:r>
          </a:p>
          <a:p>
            <a:pPr lvl="1">
              <a:lnSpc>
                <a:spcPct val="120000"/>
              </a:lnSpc>
              <a:spcBef>
                <a:spcPts val="600"/>
              </a:spcBef>
            </a:pPr>
            <a:r>
              <a:rPr lang="en-US" sz="1800" dirty="0"/>
              <a:t>SAM registration must be renewed annually </a:t>
            </a:r>
            <a:r>
              <a:rPr lang="en-US" sz="1800" dirty="0">
                <a:solidFill>
                  <a:srgbClr val="FF0000"/>
                </a:solidFill>
              </a:rPr>
              <a:t>and now includes a requirement to list all </a:t>
            </a:r>
            <a:r>
              <a:rPr lang="en-US" sz="1800" b="1" dirty="0">
                <a:solidFill>
                  <a:srgbClr val="FF0000"/>
                </a:solidFill>
              </a:rPr>
              <a:t>predecessors, subsidiaries, and immediate and highest-level owners</a:t>
            </a:r>
          </a:p>
          <a:p>
            <a:pPr lvl="1">
              <a:lnSpc>
                <a:spcPct val="120000"/>
              </a:lnSpc>
              <a:spcBef>
                <a:spcPts val="600"/>
              </a:spcBef>
            </a:pPr>
            <a:r>
              <a:rPr lang="en-US" sz="1800" dirty="0"/>
              <a:t>SAM.gov registration must be renewed annually</a:t>
            </a:r>
          </a:p>
          <a:p>
            <a:pPr>
              <a:lnSpc>
                <a:spcPct val="120000"/>
              </a:lnSpc>
              <a:spcBef>
                <a:spcPts val="600"/>
              </a:spcBef>
            </a:pPr>
            <a:r>
              <a:rPr lang="en-US" sz="2100" dirty="0">
                <a:solidFill>
                  <a:srgbClr val="FF0000"/>
                </a:solidFill>
              </a:rPr>
              <a:t>SAM.gov registration </a:t>
            </a:r>
            <a:r>
              <a:rPr lang="en-US" sz="2100" b="1" dirty="0">
                <a:solidFill>
                  <a:srgbClr val="FF0000"/>
                </a:solidFill>
              </a:rPr>
              <a:t>must be active at all times </a:t>
            </a:r>
            <a:r>
              <a:rPr lang="en-US" sz="2100" dirty="0">
                <a:solidFill>
                  <a:srgbClr val="FF0000"/>
                </a:solidFill>
              </a:rPr>
              <a:t>throughout the application and award period; if an applicant’s SAM.gov registration lapses between the time of application and award, FEMA reserves the right to </a:t>
            </a:r>
            <a:r>
              <a:rPr lang="en-US" sz="2100" b="1" dirty="0">
                <a:solidFill>
                  <a:srgbClr val="FF0000"/>
                </a:solidFill>
              </a:rPr>
              <a:t>NOT make an award to that applicant</a:t>
            </a:r>
          </a:p>
          <a:p>
            <a:endParaRPr lang="en-US" sz="1400" dirty="0"/>
          </a:p>
          <a:p>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21</a:t>
            </a:fld>
            <a:endParaRPr lang="en-US"/>
          </a:p>
        </p:txBody>
      </p:sp>
    </p:spTree>
    <p:extLst>
      <p:ext uri="{BB962C8B-B14F-4D97-AF65-F5344CB8AC3E}">
        <p14:creationId xmlns:p14="http://schemas.microsoft.com/office/powerpoint/2010/main" val="164022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FY 2023 Application Process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36961"/>
            <a:ext cx="10715627" cy="4836830"/>
          </a:xfrm>
        </p:spPr>
        <p:txBody>
          <a:bodyPr vert="horz" lIns="91440" tIns="45720" rIns="91440" bIns="45720" rtlCol="0" anchor="t">
            <a:normAutofit lnSpcReduction="10000"/>
          </a:bodyPr>
          <a:lstStyle/>
          <a:p>
            <a:pPr>
              <a:lnSpc>
                <a:spcPct val="110000"/>
              </a:lnSpc>
              <a:spcBef>
                <a:spcPts val="600"/>
              </a:spcBef>
            </a:pPr>
            <a:r>
              <a:rPr lang="en-US" sz="1900"/>
              <a:t>Go to </a:t>
            </a:r>
            <a:r>
              <a:rPr lang="en-US" sz="1900">
                <a:solidFill>
                  <a:srgbClr val="002060"/>
                </a:solidFill>
                <a:hlinkClick r:id="rId3"/>
              </a:rPr>
              <a:t>http://www.grants.gov</a:t>
            </a:r>
            <a:r>
              <a:rPr lang="en-US" sz="1900">
                <a:solidFill>
                  <a:srgbClr val="002060"/>
                </a:solidFill>
              </a:rPr>
              <a:t>:</a:t>
            </a:r>
          </a:p>
          <a:p>
            <a:pPr lvl="1">
              <a:lnSpc>
                <a:spcPct val="110000"/>
              </a:lnSpc>
              <a:spcBef>
                <a:spcPts val="300"/>
              </a:spcBef>
              <a:buSzPct val="100000"/>
              <a:buFont typeface="Arial" panose="020B0604020202020204" pitchFamily="34" charset="0"/>
              <a:buChar char="□"/>
            </a:pPr>
            <a:r>
              <a:rPr lang="en-US" sz="1700">
                <a:solidFill>
                  <a:srgbClr val="002060"/>
                </a:solidFill>
              </a:rPr>
              <a:t>S</a:t>
            </a:r>
            <a:r>
              <a:rPr lang="en-US" sz="1700"/>
              <a:t>elect “Applicants” then “Apply for Grants”  </a:t>
            </a:r>
          </a:p>
          <a:p>
            <a:pPr lvl="1">
              <a:lnSpc>
                <a:spcPct val="110000"/>
              </a:lnSpc>
              <a:spcBef>
                <a:spcPts val="300"/>
              </a:spcBef>
              <a:buSzPct val="100000"/>
              <a:buFont typeface="Arial" panose="020B0604020202020204" pitchFamily="34" charset="0"/>
              <a:buChar char="□"/>
            </a:pPr>
            <a:r>
              <a:rPr lang="en-US" sz="1700"/>
              <a:t>Select “Download a Grant Application Package” </a:t>
            </a:r>
          </a:p>
          <a:p>
            <a:pPr lvl="1">
              <a:lnSpc>
                <a:spcPct val="110000"/>
              </a:lnSpc>
              <a:spcBef>
                <a:spcPts val="300"/>
              </a:spcBef>
              <a:buSzPct val="100000"/>
              <a:buFont typeface="Arial" panose="020B0604020202020204" pitchFamily="34" charset="0"/>
              <a:buChar char="□"/>
            </a:pPr>
            <a:r>
              <a:rPr lang="en-US" sz="1700"/>
              <a:t>Enter Assistance Listing (formerly CFDA) # 97.056 and select “Download Package” and follow prompts</a:t>
            </a:r>
          </a:p>
          <a:p>
            <a:pPr indent="-347345">
              <a:lnSpc>
                <a:spcPct val="110000"/>
              </a:lnSpc>
            </a:pPr>
            <a:r>
              <a:rPr lang="en-US" sz="1900"/>
              <a:t>Establish an Authorized Organization Representative in Grants.gov</a:t>
            </a:r>
            <a:endParaRPr lang="en-US"/>
          </a:p>
          <a:p>
            <a:pPr indent="-347345">
              <a:lnSpc>
                <a:spcPct val="110000"/>
              </a:lnSpc>
              <a:spcBef>
                <a:spcPts val="600"/>
              </a:spcBef>
            </a:pPr>
            <a:r>
              <a:rPr lang="en-US" sz="1900"/>
              <a:t>Submit your initial application in Grants.gov </a:t>
            </a:r>
            <a:r>
              <a:rPr lang="en-US" sz="1900" b="1"/>
              <a:t>(do not attach IJ and detailed budget)</a:t>
            </a:r>
          </a:p>
          <a:p>
            <a:pPr lvl="1">
              <a:lnSpc>
                <a:spcPct val="110000"/>
              </a:lnSpc>
              <a:spcBef>
                <a:spcPts val="600"/>
              </a:spcBef>
            </a:pPr>
            <a:r>
              <a:rPr lang="en-US" sz="1700"/>
              <a:t>This generates the corresponding application in FEMA’s Non-Disaster Grants (ND Grants) system</a:t>
            </a:r>
          </a:p>
          <a:p>
            <a:pPr lvl="1">
              <a:lnSpc>
                <a:spcPct val="110000"/>
              </a:lnSpc>
            </a:pPr>
            <a:r>
              <a:rPr lang="en-US" sz="1700"/>
              <a:t>Recommend completing this step at least 7 days prior to the application deadline to minimize delay</a:t>
            </a:r>
          </a:p>
          <a:p>
            <a:pPr lvl="1">
              <a:lnSpc>
                <a:spcPct val="110000"/>
              </a:lnSpc>
            </a:pPr>
            <a:r>
              <a:rPr lang="en-US" sz="1700"/>
              <a:t>Additional information is available at </a:t>
            </a:r>
            <a:r>
              <a:rPr lang="en-US" sz="1700">
                <a:hlinkClick r:id="rId4"/>
              </a:rPr>
              <a:t>http://www.grants.gov/applicants/app_help_reso.jsp</a:t>
            </a:r>
            <a:r>
              <a:rPr lang="en-US" sz="1700"/>
              <a:t>  </a:t>
            </a:r>
          </a:p>
          <a:p>
            <a:pPr lvl="1">
              <a:lnSpc>
                <a:spcPct val="110000"/>
              </a:lnSpc>
            </a:pPr>
            <a:r>
              <a:rPr lang="en-US" sz="1700"/>
              <a:t>Once submitted, an application will be created in NDGrants with your SF-424 (usually within 24 hours)</a:t>
            </a:r>
          </a:p>
          <a:p>
            <a:pPr indent="-347345">
              <a:lnSpc>
                <a:spcPct val="110000"/>
              </a:lnSpc>
              <a:spcBef>
                <a:spcPts val="600"/>
              </a:spcBef>
            </a:pPr>
            <a:r>
              <a:rPr lang="en-US" sz="1900"/>
              <a:t>Make sure your ND Grants account is active, and associate your application to your organization: if you are a new applicant, you may have to create the organization in ND Grants</a:t>
            </a:r>
          </a:p>
          <a:p>
            <a:pPr lvl="1" indent="-347345">
              <a:lnSpc>
                <a:spcPct val="110000"/>
              </a:lnSpc>
              <a:spcBef>
                <a:spcPts val="600"/>
              </a:spcBef>
            </a:pPr>
            <a:r>
              <a:rPr lang="en-US" sz="1700"/>
              <a:t>Your ND Grants “Associate Organization” must match your SAM.gov registration</a:t>
            </a:r>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22</a:t>
            </a:fld>
            <a:endParaRPr lang="en-US"/>
          </a:p>
        </p:txBody>
      </p:sp>
    </p:spTree>
    <p:extLst>
      <p:ext uri="{BB962C8B-B14F-4D97-AF65-F5344CB8AC3E}">
        <p14:creationId xmlns:p14="http://schemas.microsoft.com/office/powerpoint/2010/main" val="2524256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FY 2023 Application Process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36961"/>
            <a:ext cx="10715627" cy="4836830"/>
          </a:xfrm>
        </p:spPr>
        <p:txBody>
          <a:bodyPr vert="horz" lIns="91440" tIns="45720" rIns="91440" bIns="45720" rtlCol="0" anchor="t">
            <a:normAutofit/>
          </a:bodyPr>
          <a:lstStyle/>
          <a:p>
            <a:pPr indent="-347345">
              <a:lnSpc>
                <a:spcPct val="120000"/>
              </a:lnSpc>
              <a:spcBef>
                <a:spcPts val="600"/>
              </a:spcBef>
            </a:pPr>
            <a:r>
              <a:rPr lang="en-US" sz="1900" dirty="0"/>
              <a:t>FEMA verifies your eligibility, and releases your ND Grants application back to you</a:t>
            </a:r>
          </a:p>
          <a:p>
            <a:pPr indent="-347345">
              <a:lnSpc>
                <a:spcPct val="120000"/>
              </a:lnSpc>
              <a:spcBef>
                <a:spcPts val="600"/>
              </a:spcBef>
            </a:pPr>
            <a:r>
              <a:rPr lang="en-US" sz="1900" dirty="0"/>
              <a:t>Attach your required </a:t>
            </a:r>
            <a:r>
              <a:rPr lang="en-US" sz="1900" b="1" dirty="0"/>
              <a:t>IJ</a:t>
            </a:r>
            <a:r>
              <a:rPr lang="en-US" sz="1900" dirty="0"/>
              <a:t>, </a:t>
            </a:r>
            <a:r>
              <a:rPr lang="en-US" sz="1900" b="1" dirty="0"/>
              <a:t>detailed budget worksheet</a:t>
            </a:r>
            <a:r>
              <a:rPr lang="en-US" sz="1900" dirty="0"/>
              <a:t>, applicable Memorandum of Understanding/Memorandum of Agreement and supporting documentation (e.g., assurances and certifications) in ND Grants</a:t>
            </a:r>
          </a:p>
          <a:p>
            <a:pPr lvl="1">
              <a:lnSpc>
                <a:spcPct val="120000"/>
              </a:lnSpc>
              <a:spcBef>
                <a:spcPts val="600"/>
              </a:spcBef>
            </a:pPr>
            <a:r>
              <a:rPr lang="en-US" sz="1700" dirty="0"/>
              <a:t>NOTE: Letters of support from members of Congress are not considered nor passed to USCG for review</a:t>
            </a:r>
            <a:endParaRPr lang="en-US" sz="1700" strike="sngStrike" dirty="0"/>
          </a:p>
          <a:p>
            <a:pPr indent="-347345">
              <a:lnSpc>
                <a:spcPct val="120000"/>
              </a:lnSpc>
              <a:spcBef>
                <a:spcPts val="600"/>
              </a:spcBef>
            </a:pPr>
            <a:r>
              <a:rPr lang="en-US" sz="1900" dirty="0"/>
              <a:t>Submit your final application in ND Grants (Help Desk: </a:t>
            </a:r>
            <a:r>
              <a:rPr lang="en-US" sz="1900" dirty="0">
                <a:hlinkClick r:id="rId3"/>
              </a:rPr>
              <a:t>NDgrants@fema.dhs.gov</a:t>
            </a:r>
            <a:r>
              <a:rPr lang="en-US" sz="1900" dirty="0"/>
              <a:t> or 800-865-4076)</a:t>
            </a:r>
          </a:p>
          <a:p>
            <a:pPr indent="-347345">
              <a:lnSpc>
                <a:spcPct val="120000"/>
              </a:lnSpc>
              <a:spcBef>
                <a:spcPts val="600"/>
              </a:spcBef>
            </a:pPr>
            <a:r>
              <a:rPr lang="en-US" sz="1900" b="1" dirty="0"/>
              <a:t>The FY 2023 PSGP Application Period closes May 18, 2023, at 5 pm ET</a:t>
            </a:r>
            <a:endParaRPr lang="en-US" sz="1900" dirty="0"/>
          </a:p>
          <a:p>
            <a:pPr indent="-347345">
              <a:lnSpc>
                <a:spcPct val="120000"/>
              </a:lnSpc>
              <a:spcBef>
                <a:spcPts val="600"/>
              </a:spcBef>
            </a:pPr>
            <a:r>
              <a:rPr lang="en-US" sz="1900" dirty="0"/>
              <a:t>DO NOT BE LATE – applications submitted after the deadline will not be considered</a:t>
            </a:r>
          </a:p>
          <a:p>
            <a:pPr indent="-347345"/>
            <a:endParaRPr lang="en-US" sz="1400" dirty="0"/>
          </a:p>
          <a:p>
            <a:pPr indent="-347345"/>
            <a:endParaRPr lang="en-US" sz="1400" dirty="0"/>
          </a:p>
          <a:p>
            <a:pPr indent="-347345"/>
            <a:endParaRPr lang="en-US" sz="1400" dirty="0"/>
          </a:p>
          <a:p>
            <a:pPr indent="-347345"/>
            <a:endParaRPr lang="en-US" sz="1400" dirty="0"/>
          </a:p>
          <a:p>
            <a:pPr indent="-347345"/>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23</a:t>
            </a:fld>
            <a:endParaRPr lang="en-US"/>
          </a:p>
        </p:txBody>
      </p:sp>
    </p:spTree>
    <p:extLst>
      <p:ext uri="{BB962C8B-B14F-4D97-AF65-F5344CB8AC3E}">
        <p14:creationId xmlns:p14="http://schemas.microsoft.com/office/powerpoint/2010/main" val="2226507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Grants.gov Resources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rmAutofit/>
          </a:bodyPr>
          <a:lstStyle/>
          <a:p>
            <a:r>
              <a:rPr lang="en-US" sz="2000" b="1"/>
              <a:t>For Applicants Homepage</a:t>
            </a:r>
            <a:r>
              <a:rPr lang="en-US" sz="2000"/>
              <a:t>: Provides links for finding grant opportunities, registering for Grants.gov, and submitting a Grants.gov application </a:t>
            </a:r>
          </a:p>
          <a:p>
            <a:r>
              <a:rPr lang="en-US" sz="2000" b="1"/>
              <a:t>Applicant Resources site</a:t>
            </a:r>
            <a:r>
              <a:rPr lang="en-US" sz="2000"/>
              <a:t>: Provides all tools and documents available to assist applicants with Grants.gov processes, including application submission FAQs, user guides, tutorials, etc.  </a:t>
            </a:r>
          </a:p>
          <a:p>
            <a:r>
              <a:rPr lang="en-US" sz="2000" b="1"/>
              <a:t>All About Grants</a:t>
            </a:r>
            <a:r>
              <a:rPr lang="en-US" sz="2000"/>
              <a:t>: Provides training webinars and application tips for applicants from grant-making organizations: </a:t>
            </a:r>
            <a:r>
              <a:rPr lang="en-US" sz="2000">
                <a:hlinkClick r:id="rId3"/>
              </a:rPr>
              <a:t>https://www.grants.gov/web/grants/home.html</a:t>
            </a:r>
            <a:r>
              <a:rPr lang="en-US" sz="2000"/>
              <a:t> </a:t>
            </a:r>
          </a:p>
          <a:p>
            <a:r>
              <a:rPr lang="en-US" sz="2000" b="1"/>
              <a:t>Grants.gov Support</a:t>
            </a:r>
            <a:r>
              <a:rPr lang="en-US" sz="2000"/>
              <a:t>: For questions involving completion of a Grants.gov application, the Grants.gov help desk is available </a:t>
            </a:r>
            <a:r>
              <a:rPr lang="en-US" sz="2000">
                <a:hlinkClick r:id="rId4"/>
              </a:rPr>
              <a:t>support@grants.gov</a:t>
            </a:r>
            <a:r>
              <a:rPr lang="en-US" sz="2000"/>
              <a:t> or 1-800-518-4726</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24</a:t>
            </a:fld>
            <a:endParaRPr lang="en-US"/>
          </a:p>
        </p:txBody>
      </p:sp>
    </p:spTree>
    <p:extLst>
      <p:ext uri="{BB962C8B-B14F-4D97-AF65-F5344CB8AC3E}">
        <p14:creationId xmlns:p14="http://schemas.microsoft.com/office/powerpoint/2010/main" val="2686885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Application Review</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436317"/>
            <a:ext cx="10715627" cy="4737473"/>
          </a:xfrm>
        </p:spPr>
        <p:txBody>
          <a:bodyPr>
            <a:noAutofit/>
          </a:bodyPr>
          <a:lstStyle/>
          <a:p>
            <a:pPr>
              <a:lnSpc>
                <a:spcPct val="100000"/>
              </a:lnSpc>
              <a:spcBef>
                <a:spcPts val="600"/>
              </a:spcBef>
            </a:pPr>
            <a:r>
              <a:rPr lang="en-US" sz="1800"/>
              <a:t>All projects are evaluated based on risk and effectiveness</a:t>
            </a:r>
          </a:p>
          <a:p>
            <a:pPr>
              <a:lnSpc>
                <a:spcPct val="100000"/>
              </a:lnSpc>
              <a:spcBef>
                <a:spcPts val="600"/>
              </a:spcBef>
            </a:pPr>
            <a:r>
              <a:rPr lang="en-US" sz="1800"/>
              <a:t>All eligible applications undergo an initial review by FEMA to ensure that they are completed in accordance with the application requirements:</a:t>
            </a:r>
          </a:p>
          <a:p>
            <a:pPr lvl="1">
              <a:spcBef>
                <a:spcPts val="600"/>
              </a:spcBef>
            </a:pPr>
            <a:r>
              <a:rPr lang="en-US" sz="1600"/>
              <a:t>Include detailed budget worksheet and IJ</a:t>
            </a:r>
          </a:p>
          <a:p>
            <a:pPr lvl="1">
              <a:spcBef>
                <a:spcPts val="600"/>
              </a:spcBef>
            </a:pPr>
            <a:r>
              <a:rPr lang="en-US" sz="1600"/>
              <a:t>Submitted on time</a:t>
            </a:r>
          </a:p>
          <a:p>
            <a:pPr lvl="1">
              <a:spcBef>
                <a:spcPts val="600"/>
              </a:spcBef>
            </a:pPr>
            <a:r>
              <a:rPr lang="en-US" sz="1600"/>
              <a:t>FEMA </a:t>
            </a:r>
            <a:r>
              <a:rPr lang="en-US" sz="1600" b="1"/>
              <a:t>will not </a:t>
            </a:r>
            <a:r>
              <a:rPr lang="en-US" sz="1600"/>
              <a:t>notify applicants of incomplete applications during the application period</a:t>
            </a:r>
          </a:p>
          <a:p>
            <a:pPr>
              <a:lnSpc>
                <a:spcPct val="100000"/>
              </a:lnSpc>
              <a:spcBef>
                <a:spcPts val="600"/>
              </a:spcBef>
            </a:pPr>
            <a:r>
              <a:rPr lang="en-US" sz="1800"/>
              <a:t>All completed/eligible applications are securely transmitted to USCG </a:t>
            </a:r>
          </a:p>
          <a:p>
            <a:pPr>
              <a:lnSpc>
                <a:spcPct val="100000"/>
              </a:lnSpc>
              <a:spcBef>
                <a:spcPts val="600"/>
              </a:spcBef>
            </a:pPr>
            <a:r>
              <a:rPr lang="en-US" sz="1800"/>
              <a:t>USCG conducts a field review to score and recommend projects:</a:t>
            </a:r>
          </a:p>
          <a:p>
            <a:pPr lvl="1">
              <a:spcBef>
                <a:spcPts val="600"/>
              </a:spcBef>
            </a:pPr>
            <a:r>
              <a:rPr lang="en-US" sz="1600"/>
              <a:t>Verify the applicant is an eligible service provider or facility within the port area</a:t>
            </a:r>
          </a:p>
          <a:p>
            <a:pPr lvl="1">
              <a:spcBef>
                <a:spcPts val="600"/>
              </a:spcBef>
            </a:pPr>
            <a:r>
              <a:rPr lang="en-US" sz="1600"/>
              <a:t>Determine effectiveness of project in reducing COTP-identified vulnerabilities and PSGP priorities (note that city-wide projects may be denied in part or in full)</a:t>
            </a:r>
          </a:p>
          <a:p>
            <a:pPr lvl="1">
              <a:spcBef>
                <a:spcPts val="600"/>
              </a:spcBef>
            </a:pPr>
            <a:r>
              <a:rPr lang="en-US" sz="1600"/>
              <a:t>Identify projects that provide a port-wide benefit (affects for-profit applicant cost share, as noted on slide 4) or that are exempt from cost share (SZE training to SZE providers) </a:t>
            </a:r>
          </a:p>
          <a:p>
            <a:pPr>
              <a:spcBef>
                <a:spcPts val="600"/>
              </a:spcBef>
            </a:pPr>
            <a:r>
              <a:rPr lang="en-US" sz="2000"/>
              <a:t>Projects may have their funding reduced or denied due to ineligible and/or unjustified costs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25</a:t>
            </a:fld>
            <a:endParaRPr lang="en-US"/>
          </a:p>
        </p:txBody>
      </p:sp>
    </p:spTree>
    <p:extLst>
      <p:ext uri="{BB962C8B-B14F-4D97-AF65-F5344CB8AC3E}">
        <p14:creationId xmlns:p14="http://schemas.microsoft.com/office/powerpoint/2010/main" val="229949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Application Review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420089"/>
            <a:ext cx="10715627" cy="4471555"/>
          </a:xfrm>
        </p:spPr>
        <p:txBody>
          <a:bodyPr>
            <a:normAutofit/>
          </a:bodyPr>
          <a:lstStyle/>
          <a:p>
            <a:r>
              <a:rPr lang="en-US" sz="1900"/>
              <a:t>Field Review scores are provided to FEMA</a:t>
            </a:r>
          </a:p>
          <a:p>
            <a:pPr lvl="1">
              <a:spcBef>
                <a:spcPts val="600"/>
              </a:spcBef>
            </a:pPr>
            <a:r>
              <a:rPr lang="en-US" sz="1600"/>
              <a:t>Projects that are not recommended by the Field Review are not considered for funding</a:t>
            </a:r>
          </a:p>
          <a:p>
            <a:pPr lvl="1">
              <a:spcBef>
                <a:spcPts val="600"/>
              </a:spcBef>
            </a:pPr>
            <a:r>
              <a:rPr lang="en-US" sz="1600"/>
              <a:t>Prior discussions with your AMSC may give you a feel for how well your project addresses port area and PSGP priorities</a:t>
            </a:r>
          </a:p>
          <a:p>
            <a:pPr lvl="1">
              <a:spcBef>
                <a:spcPts val="600"/>
              </a:spcBef>
            </a:pPr>
            <a:r>
              <a:rPr lang="en-US" sz="1600"/>
              <a:t>Engage with your COTP to discuss your proposed projects</a:t>
            </a:r>
          </a:p>
          <a:p>
            <a:pPr lvl="2">
              <a:spcBef>
                <a:spcPts val="600"/>
              </a:spcBef>
            </a:pPr>
            <a:r>
              <a:rPr lang="en-US" sz="1400"/>
              <a:t>Unfamiliar projects may not be funded due to the short field review time and the extensive nature of determining maritime security needs</a:t>
            </a:r>
          </a:p>
          <a:p>
            <a:pPr lvl="2">
              <a:spcBef>
                <a:spcPts val="600"/>
              </a:spcBef>
            </a:pPr>
            <a:r>
              <a:rPr lang="en-US" sz="1400"/>
              <a:t>Engage early with your COTP if you are submitting a complex project to ensure they understand how it addresses the port’s maritime security needs</a:t>
            </a:r>
          </a:p>
          <a:p>
            <a:r>
              <a:rPr lang="en-US" sz="1900"/>
              <a:t>FEMA conducts an administrative review of all projects recommended by the field review</a:t>
            </a:r>
          </a:p>
          <a:p>
            <a:pPr lvl="1"/>
            <a:r>
              <a:rPr lang="en-US" sz="1600"/>
              <a:t>Ensure cost share is included</a:t>
            </a:r>
          </a:p>
          <a:p>
            <a:pPr lvl="1"/>
            <a:r>
              <a:rPr lang="en-US" sz="1600"/>
              <a:t>Ensure project costs are eligible under PSGP</a:t>
            </a:r>
          </a:p>
          <a:p>
            <a:pPr lvl="1"/>
            <a:r>
              <a:rPr lang="en-US" sz="1600"/>
              <a:t>Projects may have funding reduced or denied due to ineligible and/or unjustified costs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26</a:t>
            </a:fld>
            <a:endParaRPr lang="en-US"/>
          </a:p>
        </p:txBody>
      </p:sp>
    </p:spTree>
    <p:extLst>
      <p:ext uri="{BB962C8B-B14F-4D97-AF65-F5344CB8AC3E}">
        <p14:creationId xmlns:p14="http://schemas.microsoft.com/office/powerpoint/2010/main" val="1649705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Application Review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3999"/>
            <a:ext cx="10715627" cy="4471555"/>
          </a:xfrm>
        </p:spPr>
        <p:txBody>
          <a:bodyPr>
            <a:normAutofit/>
          </a:bodyPr>
          <a:lstStyle/>
          <a:p>
            <a:r>
              <a:rPr lang="en-US" sz="1800"/>
              <a:t>FEMA hosts a National Review Panel (NRP) to assess projects</a:t>
            </a:r>
          </a:p>
          <a:p>
            <a:pPr lvl="1">
              <a:spcBef>
                <a:spcPts val="600"/>
              </a:spcBef>
            </a:pPr>
            <a:r>
              <a:rPr lang="en-US" sz="1600"/>
              <a:t>Validate COTP recommendations</a:t>
            </a:r>
          </a:p>
          <a:p>
            <a:pPr lvl="1">
              <a:spcBef>
                <a:spcPts val="600"/>
              </a:spcBef>
            </a:pPr>
            <a:r>
              <a:rPr lang="en-US" sz="1600"/>
              <a:t>Determine if project addresses the Cybersecurity or Soft Targets/Crowded Places priority to receive 20% score boost</a:t>
            </a:r>
          </a:p>
          <a:p>
            <a:pPr lvl="1">
              <a:spcBef>
                <a:spcPts val="600"/>
              </a:spcBef>
            </a:pPr>
            <a:r>
              <a:rPr lang="en-US" sz="1600"/>
              <a:t>Determine if project addresses other priority/enduring needs, including security training, exercises, etc.</a:t>
            </a:r>
          </a:p>
          <a:p>
            <a:pPr>
              <a:spcBef>
                <a:spcPts val="1200"/>
              </a:spcBef>
            </a:pPr>
            <a:r>
              <a:rPr lang="en-US" sz="1800"/>
              <a:t>FEMA applies the DHS risk methodology based on port area</a:t>
            </a:r>
          </a:p>
          <a:p>
            <a:pPr lvl="1">
              <a:spcBef>
                <a:spcPts val="600"/>
              </a:spcBef>
            </a:pPr>
            <a:r>
              <a:rPr lang="en-US" sz="1600"/>
              <a:t>Scores generated by the risk methodology are combined with the Field Review scores to determine port area project rankings  </a:t>
            </a:r>
          </a:p>
          <a:p>
            <a:pPr lvl="1">
              <a:spcBef>
                <a:spcPts val="600"/>
              </a:spcBef>
            </a:pPr>
            <a:r>
              <a:rPr lang="en-US" sz="1600"/>
              <a:t>Funds are applied to the highest-ranked projects within each port area until expended</a:t>
            </a:r>
          </a:p>
          <a:p>
            <a:pPr lvl="1">
              <a:spcBef>
                <a:spcPts val="600"/>
              </a:spcBef>
            </a:pPr>
            <a:r>
              <a:rPr lang="en-US" sz="1600"/>
              <a:t>Port area funding (typically 150% of risk score) may be limited to ensure broadest distribution of funds</a:t>
            </a:r>
          </a:p>
          <a:p>
            <a:pPr>
              <a:spcBef>
                <a:spcPts val="1200"/>
              </a:spcBef>
            </a:pPr>
            <a:r>
              <a:rPr lang="en-US" sz="1800"/>
              <a:t>Based on the Field Review, NRP review, administrative review, and final project rankings, a final funding slate is recommended to the Secretary of Homeland Security, who makes the final funding determination</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27</a:t>
            </a:fld>
            <a:endParaRPr lang="en-US"/>
          </a:p>
        </p:txBody>
      </p:sp>
    </p:spTree>
    <p:extLst>
      <p:ext uri="{BB962C8B-B14F-4D97-AF65-F5344CB8AC3E}">
        <p14:creationId xmlns:p14="http://schemas.microsoft.com/office/powerpoint/2010/main" val="340349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t>Examples of Funded Projects</a:t>
            </a:r>
          </a:p>
        </p:txBody>
      </p:sp>
      <p:sp>
        <p:nvSpPr>
          <p:cNvPr id="12292" name="Content Placeholder 4"/>
          <p:cNvSpPr>
            <a:spLocks noGrp="1"/>
          </p:cNvSpPr>
          <p:nvPr>
            <p:ph idx="1"/>
          </p:nvPr>
        </p:nvSpPr>
        <p:spPr>
          <a:xfrm>
            <a:off x="738189" y="1291937"/>
            <a:ext cx="10715627" cy="5029200"/>
          </a:xfrm>
        </p:spPr>
        <p:txBody>
          <a:bodyPr>
            <a:normAutofit lnSpcReduction="10000"/>
          </a:bodyPr>
          <a:lstStyle/>
          <a:p>
            <a:pPr>
              <a:lnSpc>
                <a:spcPct val="110000"/>
              </a:lnSpc>
              <a:spcBef>
                <a:spcPct val="0"/>
              </a:spcBef>
              <a:spcAft>
                <a:spcPts val="400"/>
              </a:spcAft>
            </a:pPr>
            <a:r>
              <a:rPr lang="en-US" sz="1800">
                <a:cs typeface="Arial" panose="020B0604020202020204" pitchFamily="34" charset="0"/>
              </a:rPr>
              <a:t>Cybersecurity projects (maritime security only):</a:t>
            </a:r>
          </a:p>
          <a:p>
            <a:pPr lvl="1">
              <a:lnSpc>
                <a:spcPct val="110000"/>
              </a:lnSpc>
              <a:spcBef>
                <a:spcPct val="0"/>
              </a:spcBef>
              <a:spcAft>
                <a:spcPts val="400"/>
              </a:spcAft>
            </a:pPr>
            <a:r>
              <a:rPr lang="en-US" sz="1600">
                <a:cs typeface="Arial" panose="020B0604020202020204" pitchFamily="34" charset="0"/>
              </a:rPr>
              <a:t>Networks, switches, software, training, penetration testing/vulnerability assessments;</a:t>
            </a:r>
          </a:p>
          <a:p>
            <a:pPr lvl="1">
              <a:lnSpc>
                <a:spcPct val="110000"/>
              </a:lnSpc>
              <a:spcBef>
                <a:spcPct val="0"/>
              </a:spcBef>
              <a:spcAft>
                <a:spcPts val="400"/>
              </a:spcAft>
            </a:pPr>
            <a:r>
              <a:rPr lang="en-US" sz="1600">
                <a:cs typeface="Arial" panose="020B0604020202020204" pitchFamily="34" charset="0"/>
              </a:rPr>
              <a:t>Does not include non-systemwide equipment, e.g., a secured radio or laptop; fencing; cameras; physical access control; or other items not included as part of the NIST framework.</a:t>
            </a:r>
          </a:p>
          <a:p>
            <a:pPr>
              <a:lnSpc>
                <a:spcPct val="110000"/>
              </a:lnSpc>
              <a:spcBef>
                <a:spcPct val="0"/>
              </a:spcBef>
              <a:spcAft>
                <a:spcPts val="400"/>
              </a:spcAft>
            </a:pPr>
            <a:r>
              <a:rPr lang="en-US" sz="1800">
                <a:cs typeface="Arial" panose="020B0604020202020204" pitchFamily="34" charset="0"/>
              </a:rPr>
              <a:t>Rapid Response Boats:</a:t>
            </a:r>
          </a:p>
          <a:p>
            <a:pPr lvl="1">
              <a:lnSpc>
                <a:spcPct val="110000"/>
              </a:lnSpc>
              <a:spcBef>
                <a:spcPct val="0"/>
              </a:spcBef>
              <a:spcAft>
                <a:spcPts val="400"/>
              </a:spcAft>
            </a:pPr>
            <a:r>
              <a:rPr lang="en-US" sz="1600">
                <a:cs typeface="Arial" panose="020B0604020202020204" pitchFamily="34" charset="0"/>
              </a:rPr>
              <a:t>High speed, 24/7 patrol boats critical for quick response to waterways or other maritime infrastructure </a:t>
            </a:r>
          </a:p>
          <a:p>
            <a:pPr>
              <a:lnSpc>
                <a:spcPct val="110000"/>
              </a:lnSpc>
              <a:spcBef>
                <a:spcPct val="0"/>
              </a:spcBef>
              <a:spcAft>
                <a:spcPts val="400"/>
              </a:spcAft>
            </a:pPr>
            <a:r>
              <a:rPr lang="en-US" sz="1800">
                <a:cs typeface="Arial" panose="020B0604020202020204" pitchFamily="34" charset="0"/>
              </a:rPr>
              <a:t>Equipment:</a:t>
            </a:r>
          </a:p>
          <a:p>
            <a:pPr lvl="1">
              <a:lnSpc>
                <a:spcPct val="110000"/>
              </a:lnSpc>
              <a:spcBef>
                <a:spcPct val="0"/>
              </a:spcBef>
              <a:spcAft>
                <a:spcPts val="400"/>
              </a:spcAft>
            </a:pPr>
            <a:r>
              <a:rPr lang="en-US" sz="1600">
                <a:cs typeface="Arial" panose="020B0604020202020204" pitchFamily="34" charset="0"/>
              </a:rPr>
              <a:t>Life safety operations including fire suppression, evacuations, rescue of victims, dewatering, mass decontamination, swift transport of first responders to a waterborne or waterfront incident, and removal of victims from a vessel in distress</a:t>
            </a:r>
          </a:p>
          <a:p>
            <a:pPr>
              <a:lnSpc>
                <a:spcPct val="110000"/>
              </a:lnSpc>
              <a:spcBef>
                <a:spcPct val="0"/>
              </a:spcBef>
              <a:spcAft>
                <a:spcPts val="400"/>
              </a:spcAft>
            </a:pPr>
            <a:r>
              <a:rPr lang="en-US" sz="1800">
                <a:cs typeface="Arial" panose="020B0604020202020204" pitchFamily="34" charset="0"/>
              </a:rPr>
              <a:t>Training and Exercises (maritime security only): </a:t>
            </a:r>
          </a:p>
          <a:p>
            <a:pPr lvl="1">
              <a:lnSpc>
                <a:spcPct val="110000"/>
              </a:lnSpc>
              <a:spcBef>
                <a:spcPct val="0"/>
              </a:spcBef>
              <a:spcAft>
                <a:spcPts val="400"/>
              </a:spcAft>
            </a:pPr>
            <a:r>
              <a:rPr lang="en-US" sz="1600">
                <a:cs typeface="Arial" panose="020B0604020202020204" pitchFamily="34" charset="0"/>
              </a:rPr>
              <a:t>Training courses noted in the PGM</a:t>
            </a:r>
          </a:p>
          <a:p>
            <a:pPr lvl="1">
              <a:lnSpc>
                <a:spcPct val="110000"/>
              </a:lnSpc>
              <a:spcBef>
                <a:spcPct val="0"/>
              </a:spcBef>
              <a:spcAft>
                <a:spcPts val="400"/>
              </a:spcAft>
            </a:pPr>
            <a:r>
              <a:rPr lang="en-US" sz="1600">
                <a:cs typeface="Arial" panose="020B0604020202020204" pitchFamily="34" charset="0"/>
              </a:rPr>
              <a:t>Live situational exercises involving various threat and disaster scenarios, tabletop exercises, and the debriefing of the exercises to continually improve utilization of plans and equipment procured with grant funding </a:t>
            </a:r>
          </a:p>
          <a:p>
            <a:pPr>
              <a:lnSpc>
                <a:spcPct val="110000"/>
              </a:lnSpc>
              <a:spcBef>
                <a:spcPct val="0"/>
              </a:spcBef>
              <a:spcAft>
                <a:spcPts val="400"/>
              </a:spcAft>
            </a:pPr>
            <a:r>
              <a:rPr lang="en-US" sz="1800">
                <a:cs typeface="Arial" panose="020B0604020202020204" pitchFamily="34" charset="0"/>
              </a:rPr>
              <a:t>Installation, expansion and hardening of TWIC compliant access control and other physical security enhancements to MTSA regulated facilities</a:t>
            </a:r>
          </a:p>
        </p:txBody>
      </p:sp>
      <p:sp>
        <p:nvSpPr>
          <p:cNvPr id="5" name="Slide Number Placeholder 3">
            <a:extLst>
              <a:ext uri="{FF2B5EF4-FFF2-40B4-BE49-F238E27FC236}">
                <a16:creationId xmlns:a16="http://schemas.microsoft.com/office/drawing/2014/main" id="{B08CC443-FABD-4987-AA52-BAC0E64D2537}"/>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28</a:t>
            </a:fld>
            <a:endParaRPr lang="en-US"/>
          </a:p>
        </p:txBody>
      </p:sp>
    </p:spTree>
    <p:extLst>
      <p:ext uri="{BB962C8B-B14F-4D97-AF65-F5344CB8AC3E}">
        <p14:creationId xmlns:p14="http://schemas.microsoft.com/office/powerpoint/2010/main" val="4025257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t>Examples of Projects </a:t>
            </a:r>
            <a:r>
              <a:rPr lang="en-US" u="sng"/>
              <a:t>NOT</a:t>
            </a:r>
            <a:r>
              <a:rPr lang="en-US"/>
              <a:t> Funded</a:t>
            </a:r>
          </a:p>
        </p:txBody>
      </p:sp>
      <p:sp>
        <p:nvSpPr>
          <p:cNvPr id="12292" name="Content Placeholder 4"/>
          <p:cNvSpPr>
            <a:spLocks noGrp="1"/>
          </p:cNvSpPr>
          <p:nvPr>
            <p:ph idx="1"/>
          </p:nvPr>
        </p:nvSpPr>
        <p:spPr>
          <a:xfrm>
            <a:off x="738184" y="1364674"/>
            <a:ext cx="10715632" cy="5029200"/>
          </a:xfrm>
        </p:spPr>
        <p:txBody>
          <a:bodyPr>
            <a:normAutofit/>
          </a:bodyPr>
          <a:lstStyle/>
          <a:p>
            <a:pPr>
              <a:spcBef>
                <a:spcPts val="600"/>
              </a:spcBef>
            </a:pPr>
            <a:r>
              <a:rPr lang="en-US" sz="1800">
                <a:cs typeface="Arial" panose="020B0604020202020204" pitchFamily="34" charset="0"/>
              </a:rPr>
              <a:t>Equipment or services not listed on the AEL as eligible under PSGP</a:t>
            </a:r>
          </a:p>
          <a:p>
            <a:pPr>
              <a:spcBef>
                <a:spcPts val="600"/>
              </a:spcBef>
            </a:pPr>
            <a:r>
              <a:rPr lang="en-US" sz="1800">
                <a:cs typeface="Arial" panose="020B0604020202020204" pitchFamily="34" charset="0"/>
              </a:rPr>
              <a:t>Equipment or services listed as unallowable costs identified by the NOFO</a:t>
            </a:r>
          </a:p>
          <a:p>
            <a:pPr lvl="1">
              <a:spcBef>
                <a:spcPts val="600"/>
              </a:spcBef>
            </a:pPr>
            <a:r>
              <a:rPr lang="en-US" sz="1600">
                <a:cs typeface="Arial" panose="020B0604020202020204" pitchFamily="34" charset="0"/>
              </a:rPr>
              <a:t>Commonly include tow vehicles, weapon related equipment, proof of concept projects, hospitality projects (chairs, couches), etc.</a:t>
            </a:r>
          </a:p>
          <a:p>
            <a:pPr>
              <a:spcBef>
                <a:spcPts val="600"/>
              </a:spcBef>
            </a:pPr>
            <a:r>
              <a:rPr lang="en-US" sz="1800">
                <a:cs typeface="Arial" panose="020B0604020202020204" pitchFamily="34" charset="0"/>
              </a:rPr>
              <a:t>Equipment or services that do no support COTP priorities or PSGP priorities</a:t>
            </a:r>
          </a:p>
          <a:p>
            <a:pPr>
              <a:spcBef>
                <a:spcPts val="600"/>
              </a:spcBef>
            </a:pPr>
            <a:r>
              <a:rPr lang="en-US" sz="1800">
                <a:cs typeface="Arial" panose="020B0604020202020204" pitchFamily="34" charset="0"/>
              </a:rPr>
              <a:t>Equipment or services with no clear maritime security nexus</a:t>
            </a:r>
          </a:p>
          <a:p>
            <a:pPr>
              <a:spcBef>
                <a:spcPts val="600"/>
              </a:spcBef>
            </a:pPr>
            <a:r>
              <a:rPr lang="en-US" sz="1800">
                <a:cs typeface="Arial" panose="020B0604020202020204" pitchFamily="34" charset="0"/>
              </a:rPr>
              <a:t>City-wide projects (i.e., broad communications/surveillance projects)</a:t>
            </a:r>
          </a:p>
          <a:p>
            <a:pPr>
              <a:spcBef>
                <a:spcPts val="600"/>
              </a:spcBef>
            </a:pPr>
            <a:r>
              <a:rPr lang="en-US" sz="1800">
                <a:cs typeface="Arial" panose="020B0604020202020204" pitchFamily="34" charset="0"/>
              </a:rPr>
              <a:t>Projects that do not include an eligible cost share (see </a:t>
            </a:r>
            <a:r>
              <a:rPr lang="en-US" sz="1800" u="sng">
                <a:cs typeface="Arial" panose="020B0604020202020204" pitchFamily="34" charset="0"/>
                <a:hlinkClick r:id="rId2"/>
              </a:rPr>
              <a:t>2 CFR </a:t>
            </a:r>
            <a:r>
              <a:rPr lang="en-US" sz="1800" u="sng">
                <a:hlinkClick r:id="rId3"/>
              </a:rPr>
              <a:t>§</a:t>
            </a:r>
            <a:r>
              <a:rPr lang="en-US" sz="1800" u="sng"/>
              <a:t> </a:t>
            </a:r>
            <a:r>
              <a:rPr lang="en-US" sz="1800" u="sng">
                <a:cs typeface="Arial" panose="020B0604020202020204" pitchFamily="34" charset="0"/>
                <a:hlinkClick r:id="rId2"/>
              </a:rPr>
              <a:t>2</a:t>
            </a:r>
            <a:r>
              <a:rPr lang="en-US" sz="1800">
                <a:cs typeface="Arial" panose="020B0604020202020204" pitchFamily="34" charset="0"/>
                <a:hlinkClick r:id="rId2"/>
              </a:rPr>
              <a:t>00.306</a:t>
            </a:r>
            <a:r>
              <a:rPr lang="en-US" sz="1800">
                <a:cs typeface="Arial" panose="020B0604020202020204" pitchFamily="34" charset="0"/>
              </a:rPr>
              <a:t>)</a:t>
            </a:r>
          </a:p>
          <a:p>
            <a:pPr lvl="1">
              <a:spcBef>
                <a:spcPts val="600"/>
              </a:spcBef>
            </a:pPr>
            <a:r>
              <a:rPr lang="en-US" sz="1600">
                <a:cs typeface="Arial" panose="020B0604020202020204" pitchFamily="34" charset="0"/>
              </a:rPr>
              <a:t>Cost share must be</a:t>
            </a:r>
            <a:r>
              <a:rPr lang="en-US" sz="1600"/>
              <a:t> necessary and reasonable for accomplishment of project or program objectives)</a:t>
            </a:r>
          </a:p>
          <a:p>
            <a:pPr>
              <a:spcBef>
                <a:spcPts val="600"/>
              </a:spcBef>
            </a:pPr>
            <a:r>
              <a:rPr lang="en-US" sz="1800">
                <a:cs typeface="Arial" panose="020B0604020202020204" pitchFamily="34" charset="0"/>
              </a:rPr>
              <a:t>Projects lacking a sufficient corresponding detailed budget</a:t>
            </a:r>
          </a:p>
          <a:p>
            <a:pPr>
              <a:spcBef>
                <a:spcPts val="600"/>
              </a:spcBef>
            </a:pPr>
            <a:r>
              <a:rPr lang="en-US" sz="1800">
                <a:cs typeface="Arial" panose="020B0604020202020204" pitchFamily="34" charset="0"/>
              </a:rPr>
              <a:t>Applications submitted on behalf of other entities (consortiums)</a:t>
            </a:r>
          </a:p>
          <a:p>
            <a:pPr>
              <a:spcBef>
                <a:spcPct val="0"/>
              </a:spcBef>
              <a:spcAft>
                <a:spcPts val="400"/>
              </a:spcAft>
            </a:pPr>
            <a:endParaRPr lang="en-US">
              <a:latin typeface="Arial" panose="020B0604020202020204" pitchFamily="34" charset="0"/>
              <a:cs typeface="Arial" panose="020B0604020202020204" pitchFamily="34" charset="0"/>
            </a:endParaRPr>
          </a:p>
          <a:p>
            <a:pPr>
              <a:spcBef>
                <a:spcPct val="0"/>
              </a:spcBef>
              <a:spcAft>
                <a:spcPts val="400"/>
              </a:spcAft>
            </a:pPr>
            <a:endParaRPr lang="en-US" sz="180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FDF7F949-2859-4853-9AF3-80C549BB3C52}"/>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29</a:t>
            </a:fld>
            <a:endParaRPr lang="en-US"/>
          </a:p>
        </p:txBody>
      </p:sp>
    </p:spTree>
    <p:extLst>
      <p:ext uri="{BB962C8B-B14F-4D97-AF65-F5344CB8AC3E}">
        <p14:creationId xmlns:p14="http://schemas.microsoft.com/office/powerpoint/2010/main" val="70462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D772-5DFF-49E6-94FC-3D41B4A8FD9D}"/>
              </a:ext>
            </a:extLst>
          </p:cNvPr>
          <p:cNvSpPr>
            <a:spLocks noGrp="1"/>
          </p:cNvSpPr>
          <p:nvPr>
            <p:ph type="title"/>
          </p:nvPr>
        </p:nvSpPr>
        <p:spPr/>
        <p:txBody>
          <a:bodyPr/>
          <a:lstStyle/>
          <a:p>
            <a:r>
              <a:rPr lang="en-US" dirty="0"/>
              <a:t>Program Priorities in FY 2023</a:t>
            </a:r>
          </a:p>
        </p:txBody>
      </p:sp>
      <p:sp>
        <p:nvSpPr>
          <p:cNvPr id="3" name="Content Placeholder 2">
            <a:extLst>
              <a:ext uri="{FF2B5EF4-FFF2-40B4-BE49-F238E27FC236}">
                <a16:creationId xmlns:a16="http://schemas.microsoft.com/office/drawing/2014/main" id="{0A763176-7371-4508-BB9F-961EF6076269}"/>
              </a:ext>
            </a:extLst>
          </p:cNvPr>
          <p:cNvSpPr>
            <a:spLocks noGrp="1"/>
          </p:cNvSpPr>
          <p:nvPr>
            <p:ph idx="1"/>
          </p:nvPr>
        </p:nvSpPr>
        <p:spPr>
          <a:xfrm>
            <a:off x="738189" y="1463711"/>
            <a:ext cx="10715627" cy="4384431"/>
          </a:xfrm>
        </p:spPr>
        <p:txBody>
          <a:bodyPr>
            <a:normAutofit/>
          </a:bodyPr>
          <a:lstStyle/>
          <a:p>
            <a:pPr marL="0" indent="0">
              <a:lnSpc>
                <a:spcPct val="110000"/>
              </a:lnSpc>
              <a:spcBef>
                <a:spcPts val="1350"/>
              </a:spcBef>
              <a:buNone/>
            </a:pPr>
            <a:r>
              <a:rPr lang="en-US" sz="2000"/>
              <a:t>Applicants are encouraged to align their investment request(s) to some, or all, of the PSGP priority areas based on their needs and priorities. The PSGP priorities are outlined in the Notice of Funding Opportunity (NOFO): </a:t>
            </a:r>
          </a:p>
          <a:p>
            <a:pPr marL="0" indent="0">
              <a:lnSpc>
                <a:spcPct val="110000"/>
              </a:lnSpc>
              <a:spcBef>
                <a:spcPts val="1350"/>
              </a:spcBef>
              <a:buNone/>
            </a:pPr>
            <a:r>
              <a:rPr lang="en-US" sz="2000"/>
              <a:t>National Priority Areas:</a:t>
            </a:r>
          </a:p>
          <a:p>
            <a:pPr indent="-342900">
              <a:lnSpc>
                <a:spcPct val="110000"/>
              </a:lnSpc>
              <a:spcBef>
                <a:spcPts val="600"/>
              </a:spcBef>
              <a:buFont typeface="+mj-lt"/>
              <a:buAutoNum type="arabicParenR"/>
            </a:pPr>
            <a:r>
              <a:rPr lang="en-US" sz="1800">
                <a:ea typeface="Malgun Gothic" panose="020B0503020000020004" pitchFamily="34" charset="-127"/>
              </a:rPr>
              <a:t>Enhancing cybersecurity (20% score increase)</a:t>
            </a:r>
          </a:p>
          <a:p>
            <a:pPr indent="-342900">
              <a:lnSpc>
                <a:spcPct val="110000"/>
              </a:lnSpc>
              <a:spcBef>
                <a:spcPts val="600"/>
              </a:spcBef>
              <a:buFont typeface="+mj-lt"/>
              <a:buAutoNum type="arabicParenR"/>
            </a:pPr>
            <a:r>
              <a:rPr lang="en-US" sz="1800">
                <a:ea typeface="Malgun Gothic" panose="020B0503020000020004" pitchFamily="34" charset="-127"/>
              </a:rPr>
              <a:t>Enhancing the protection of soft targets/crowded places (20% score increase)</a:t>
            </a:r>
          </a:p>
          <a:p>
            <a:pPr marL="0" indent="0">
              <a:lnSpc>
                <a:spcPct val="110000"/>
              </a:lnSpc>
              <a:spcBef>
                <a:spcPts val="1200"/>
              </a:spcBef>
              <a:buNone/>
            </a:pPr>
            <a:r>
              <a:rPr lang="en-US" sz="2000">
                <a:ea typeface="Malgun Gothic" panose="020B0503020000020004" pitchFamily="34" charset="-127"/>
              </a:rPr>
              <a:t>Enduring Needs:</a:t>
            </a:r>
          </a:p>
          <a:p>
            <a:pPr indent="-342900">
              <a:lnSpc>
                <a:spcPct val="110000"/>
              </a:lnSpc>
              <a:spcBef>
                <a:spcPts val="600"/>
              </a:spcBef>
              <a:buFont typeface="+mj-lt"/>
              <a:buAutoNum type="arabicParenR"/>
            </a:pPr>
            <a:r>
              <a:rPr lang="en-US" sz="1800">
                <a:ea typeface="Malgun Gothic" panose="020B0503020000020004" pitchFamily="34" charset="-127"/>
              </a:rPr>
              <a:t>Effective planning</a:t>
            </a:r>
          </a:p>
          <a:p>
            <a:pPr indent="-342900">
              <a:lnSpc>
                <a:spcPct val="110000"/>
              </a:lnSpc>
              <a:spcBef>
                <a:spcPts val="600"/>
              </a:spcBef>
              <a:buFont typeface="+mj-lt"/>
              <a:buAutoNum type="arabicParenR"/>
            </a:pPr>
            <a:r>
              <a:rPr lang="en-US" sz="1800">
                <a:ea typeface="Malgun Gothic" panose="020B0503020000020004" pitchFamily="34" charset="-127"/>
              </a:rPr>
              <a:t>Training and awareness campaigns</a:t>
            </a:r>
          </a:p>
          <a:p>
            <a:pPr indent="-342900">
              <a:lnSpc>
                <a:spcPct val="110000"/>
              </a:lnSpc>
              <a:spcBef>
                <a:spcPts val="600"/>
              </a:spcBef>
              <a:buFont typeface="+mj-lt"/>
              <a:buAutoNum type="arabicParenR"/>
            </a:pPr>
            <a:r>
              <a:rPr lang="en-US" sz="1800">
                <a:ea typeface="Malgun Gothic" panose="020B0503020000020004" pitchFamily="34" charset="-127"/>
              </a:rPr>
              <a:t>Equipment and capital projects</a:t>
            </a:r>
          </a:p>
          <a:p>
            <a:pPr indent="-342900">
              <a:lnSpc>
                <a:spcPct val="110000"/>
              </a:lnSpc>
              <a:spcBef>
                <a:spcPts val="600"/>
              </a:spcBef>
              <a:buFont typeface="+mj-lt"/>
              <a:buAutoNum type="arabicParenR"/>
            </a:pPr>
            <a:r>
              <a:rPr lang="en-US" sz="1800">
                <a:ea typeface="Malgun Gothic" panose="020B0503020000020004" pitchFamily="34" charset="-127"/>
              </a:rPr>
              <a:t>Exercises</a:t>
            </a:r>
          </a:p>
        </p:txBody>
      </p:sp>
      <p:sp>
        <p:nvSpPr>
          <p:cNvPr id="4" name="Slide Number Placeholder 3">
            <a:extLst>
              <a:ext uri="{FF2B5EF4-FFF2-40B4-BE49-F238E27FC236}">
                <a16:creationId xmlns:a16="http://schemas.microsoft.com/office/drawing/2014/main" id="{F320BF01-CD56-46CE-8F59-847386556C32}"/>
              </a:ext>
            </a:extLst>
          </p:cNvPr>
          <p:cNvSpPr>
            <a:spLocks noGrp="1"/>
          </p:cNvSpPr>
          <p:nvPr>
            <p:ph type="sldNum" sz="quarter" idx="12"/>
          </p:nvPr>
        </p:nvSpPr>
        <p:spPr>
          <a:xfrm>
            <a:off x="12496800" y="6356351"/>
            <a:ext cx="1905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C33251B-AF87-4509-8EA8-D0E3A9E29E9E}" type="slidenum">
              <a:rPr lang="en-US" smtClean="0"/>
              <a:pPr>
                <a:defRPr/>
              </a:pPr>
              <a:t>3</a:t>
            </a:fld>
            <a:endParaRPr lang="en-US" altLang="en-US"/>
          </a:p>
        </p:txBody>
      </p:sp>
      <p:sp>
        <p:nvSpPr>
          <p:cNvPr id="7" name="Slide Number Placeholder 3">
            <a:extLst>
              <a:ext uri="{FF2B5EF4-FFF2-40B4-BE49-F238E27FC236}">
                <a16:creationId xmlns:a16="http://schemas.microsoft.com/office/drawing/2014/main" id="{53D5471F-3496-418E-A0D6-D95A4F2782CE}"/>
              </a:ext>
            </a:extLst>
          </p:cNvPr>
          <p:cNvSpPr txBox="1">
            <a:spLocks/>
          </p:cNvSpPr>
          <p:nvPr/>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pPr/>
              <a:t>3</a:t>
            </a:fld>
            <a:endParaRPr lang="en-US"/>
          </a:p>
        </p:txBody>
      </p:sp>
    </p:spTree>
    <p:extLst>
      <p:ext uri="{BB962C8B-B14F-4D97-AF65-F5344CB8AC3E}">
        <p14:creationId xmlns:p14="http://schemas.microsoft.com/office/powerpoint/2010/main" val="2520748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Quick Points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4000"/>
            <a:ext cx="10715627" cy="4503174"/>
          </a:xfrm>
        </p:spPr>
        <p:txBody>
          <a:bodyPr>
            <a:normAutofit lnSpcReduction="10000"/>
          </a:bodyPr>
          <a:lstStyle/>
          <a:p>
            <a:r>
              <a:rPr lang="en-US" sz="2000" dirty="0"/>
              <a:t>Follow the instructions in the NOFO – ensure that all registrations and submissions are completed on time</a:t>
            </a:r>
            <a:endParaRPr lang="en-US" sz="1900" dirty="0"/>
          </a:p>
          <a:p>
            <a:r>
              <a:rPr lang="en-US" sz="1900" dirty="0"/>
              <a:t>Ensure that </a:t>
            </a:r>
          </a:p>
          <a:p>
            <a:pPr lvl="1">
              <a:spcBef>
                <a:spcPts val="600"/>
              </a:spcBef>
            </a:pPr>
            <a:r>
              <a:rPr lang="en-US" sz="1700" dirty="0"/>
              <a:t>Your agency is eligible for this program  </a:t>
            </a:r>
          </a:p>
          <a:p>
            <a:pPr lvl="1">
              <a:spcBef>
                <a:spcPts val="600"/>
              </a:spcBef>
            </a:pPr>
            <a:r>
              <a:rPr lang="en-US" sz="1700" dirty="0"/>
              <a:t>Your project addresses COTP priorities and PSGP priorities as outlined in the NOFO and PGM</a:t>
            </a:r>
          </a:p>
          <a:p>
            <a:pPr lvl="1">
              <a:spcBef>
                <a:spcPts val="600"/>
              </a:spcBef>
            </a:pPr>
            <a:r>
              <a:rPr lang="en-US" sz="1700" dirty="0"/>
              <a:t>Your project is an allowable cost (see the NOFO and PGM)</a:t>
            </a:r>
            <a:endParaRPr lang="en-US" sz="1700" i="1" dirty="0"/>
          </a:p>
          <a:p>
            <a:pPr marL="117475" lvl="1" indent="0">
              <a:buNone/>
            </a:pPr>
            <a:r>
              <a:rPr lang="en-US" sz="1700" i="1" dirty="0"/>
              <a:t>(TIP: keep the FY 2023 PSGP NOFO  and PGM as a reference throughout the entire application process and life of the award)</a:t>
            </a:r>
            <a:endParaRPr lang="en-US" sz="1700" b="1" dirty="0"/>
          </a:p>
          <a:p>
            <a:pPr lvl="0">
              <a:spcBef>
                <a:spcPts val="1200"/>
              </a:spcBef>
            </a:pPr>
            <a:r>
              <a:rPr lang="en-US" sz="1900" dirty="0"/>
              <a:t>Reimbursements </a:t>
            </a:r>
          </a:p>
          <a:p>
            <a:pPr lvl="1">
              <a:spcBef>
                <a:spcPts val="600"/>
              </a:spcBef>
            </a:pPr>
            <a:r>
              <a:rPr lang="en-US" sz="1700" dirty="0"/>
              <a:t>Are allowable for all eligible costs associated with the project, are identified on the </a:t>
            </a:r>
            <a:r>
              <a:rPr lang="en-US" sz="1700" dirty="0">
                <a:hlinkClick r:id="rId3"/>
              </a:rPr>
              <a:t>AEL</a:t>
            </a:r>
            <a:r>
              <a:rPr lang="en-US" sz="1700" dirty="0"/>
              <a:t>, and not prohibited by the program or federal legislation</a:t>
            </a:r>
            <a:endParaRPr lang="en-US" sz="1700" u="sng" dirty="0"/>
          </a:p>
          <a:p>
            <a:pPr lvl="1">
              <a:spcBef>
                <a:spcPts val="600"/>
              </a:spcBef>
            </a:pPr>
            <a:r>
              <a:rPr lang="en-US" sz="1700" dirty="0"/>
              <a:t>Partially funded awards will clearly identify allowable costs within the award documentation (budget revision required)</a:t>
            </a:r>
          </a:p>
          <a:p>
            <a:pPr marL="0" indent="0">
              <a:spcBef>
                <a:spcPct val="0"/>
              </a:spcBef>
              <a:spcAft>
                <a:spcPts val="400"/>
              </a:spcAft>
              <a:buNone/>
            </a:pPr>
            <a:endParaRPr lang="en-US" sz="1400" b="1" dirty="0">
              <a:cs typeface="Arial" panose="020B0604020202020204" pitchFamily="34" charset="0"/>
            </a:endParaRPr>
          </a:p>
          <a:p>
            <a:pPr>
              <a:spcBef>
                <a:spcPct val="0"/>
              </a:spcBef>
              <a:spcAft>
                <a:spcPts val="400"/>
              </a:spcAft>
            </a:pPr>
            <a:endParaRPr lang="en-US" sz="1400" dirty="0">
              <a:cs typeface="Arial" panose="020B0604020202020204" pitchFamily="34" charset="0"/>
            </a:endParaRP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30</a:t>
            </a:fld>
            <a:endParaRPr lang="en-US"/>
          </a:p>
        </p:txBody>
      </p:sp>
    </p:spTree>
    <p:extLst>
      <p:ext uri="{BB962C8B-B14F-4D97-AF65-F5344CB8AC3E}">
        <p14:creationId xmlns:p14="http://schemas.microsoft.com/office/powerpoint/2010/main" val="1383524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Quick Points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4000"/>
            <a:ext cx="10715627" cy="4483510"/>
          </a:xfrm>
        </p:spPr>
        <p:txBody>
          <a:bodyPr>
            <a:normAutofit/>
          </a:bodyPr>
          <a:lstStyle/>
          <a:p>
            <a:pPr>
              <a:spcBef>
                <a:spcPts val="600"/>
              </a:spcBef>
            </a:pPr>
            <a:r>
              <a:rPr lang="en-US" sz="1800"/>
              <a:t>Project funding relates to the approved scope of work in the IJ</a:t>
            </a:r>
          </a:p>
          <a:p>
            <a:pPr lvl="1">
              <a:spcBef>
                <a:spcPts val="400"/>
              </a:spcBef>
            </a:pPr>
            <a:r>
              <a:rPr lang="en-US" sz="1600"/>
              <a:t>If your project is part of a larger project, identify the larger project and what portion will be accomplished with the requested funds; that portion will be treated as an individual project for funding and progress tracking purposes</a:t>
            </a:r>
          </a:p>
          <a:p>
            <a:pPr lvl="1">
              <a:spcBef>
                <a:spcPts val="400"/>
              </a:spcBef>
            </a:pPr>
            <a:r>
              <a:rPr lang="en-US" sz="1600"/>
              <a:t>Be sure to only request funding for that portion of the larger project that can be completed within the period of performance</a:t>
            </a:r>
          </a:p>
          <a:p>
            <a:pPr lvl="0">
              <a:spcBef>
                <a:spcPts val="600"/>
              </a:spcBef>
            </a:pPr>
            <a:r>
              <a:rPr lang="en-US" sz="1800"/>
              <a:t>Final funding amounts, including partially funded projects, will be identified in the final award documents</a:t>
            </a:r>
          </a:p>
          <a:p>
            <a:pPr lvl="1">
              <a:spcBef>
                <a:spcPts val="400"/>
              </a:spcBef>
            </a:pPr>
            <a:r>
              <a:rPr lang="en-US" sz="1600"/>
              <a:t>A revised detailed budget must be submitted to FEMA for approval prior to project implementation</a:t>
            </a:r>
          </a:p>
          <a:p>
            <a:pPr lvl="1">
              <a:spcBef>
                <a:spcPts val="400"/>
              </a:spcBef>
            </a:pPr>
            <a:r>
              <a:rPr lang="en-US" sz="1600"/>
              <a:t>Consultation with your Preparedness Officer is recommended prior to resubmitting the budget</a:t>
            </a:r>
          </a:p>
          <a:p>
            <a:pPr lvl="0">
              <a:spcBef>
                <a:spcPts val="600"/>
              </a:spcBef>
            </a:pPr>
            <a:r>
              <a:rPr lang="en-US" sz="1800"/>
              <a:t>Generally, projects may not be modified from the approved scope of work; if a scope of work change is needed post award, contact your Preparedness Officer</a:t>
            </a:r>
          </a:p>
          <a:p>
            <a:pPr>
              <a:spcBef>
                <a:spcPts val="600"/>
              </a:spcBef>
            </a:pPr>
            <a:r>
              <a:rPr lang="en-US" sz="1800"/>
              <a:t>Make sure you have complied with all EHP requirements prior to initiating your project; if you are unsure if your project will require an EHP review, contact your Preparedness Officer</a:t>
            </a:r>
          </a:p>
          <a:p>
            <a:pPr>
              <a:spcBef>
                <a:spcPts val="600"/>
              </a:spcBef>
            </a:pPr>
            <a:r>
              <a:rPr lang="en-US" sz="1800"/>
              <a:t>Please reach out to your Preparedness Officer with any questions (see state assignment list on slide 37)</a:t>
            </a:r>
          </a:p>
          <a:p>
            <a:pPr marL="0" indent="0">
              <a:spcBef>
                <a:spcPts val="600"/>
              </a:spcBef>
              <a:buNone/>
            </a:pPr>
            <a:endParaRPr lang="en-US" sz="1400"/>
          </a:p>
          <a:p>
            <a:pPr marL="0" indent="0">
              <a:spcBef>
                <a:spcPts val="600"/>
              </a:spcBef>
              <a:buNone/>
            </a:pPr>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31</a:t>
            </a:fld>
            <a:endParaRPr lang="en-US"/>
          </a:p>
        </p:txBody>
      </p:sp>
    </p:spTree>
    <p:extLst>
      <p:ext uri="{BB962C8B-B14F-4D97-AF65-F5344CB8AC3E}">
        <p14:creationId xmlns:p14="http://schemas.microsoft.com/office/powerpoint/2010/main" val="3314227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Best Practices &amp; Common Mistakes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84463"/>
            <a:ext cx="10715627" cy="4649791"/>
          </a:xfrm>
        </p:spPr>
        <p:txBody>
          <a:bodyPr>
            <a:normAutofit fontScale="92500" lnSpcReduction="10000"/>
          </a:bodyPr>
          <a:lstStyle/>
          <a:p>
            <a:pPr marL="0" indent="0">
              <a:lnSpc>
                <a:spcPct val="110000"/>
              </a:lnSpc>
              <a:buNone/>
            </a:pPr>
            <a:r>
              <a:rPr lang="en-US" sz="1900" b="1" u="sng"/>
              <a:t>Best Practices</a:t>
            </a:r>
          </a:p>
          <a:p>
            <a:pPr>
              <a:lnSpc>
                <a:spcPct val="110000"/>
              </a:lnSpc>
              <a:spcBef>
                <a:spcPts val="600"/>
              </a:spcBef>
            </a:pPr>
            <a:r>
              <a:rPr lang="en-US" sz="1700"/>
              <a:t>Address the following questions in your IJ:</a:t>
            </a:r>
          </a:p>
          <a:p>
            <a:pPr lvl="1">
              <a:lnSpc>
                <a:spcPct val="110000"/>
              </a:lnSpc>
              <a:spcBef>
                <a:spcPts val="300"/>
              </a:spcBef>
            </a:pPr>
            <a:r>
              <a:rPr lang="en-US" sz="1500" b="1"/>
              <a:t>Who</a:t>
            </a:r>
            <a:r>
              <a:rPr lang="en-US" sz="1500"/>
              <a:t> will benefit from the project?</a:t>
            </a:r>
          </a:p>
          <a:p>
            <a:pPr lvl="1">
              <a:lnSpc>
                <a:spcPct val="110000"/>
              </a:lnSpc>
              <a:spcBef>
                <a:spcPts val="300"/>
              </a:spcBef>
            </a:pPr>
            <a:r>
              <a:rPr lang="en-US" sz="1500" b="1"/>
              <a:t>What</a:t>
            </a:r>
            <a:r>
              <a:rPr lang="en-US" sz="1500"/>
              <a:t> is the project?</a:t>
            </a:r>
          </a:p>
          <a:p>
            <a:pPr lvl="1">
              <a:lnSpc>
                <a:spcPct val="110000"/>
              </a:lnSpc>
              <a:spcBef>
                <a:spcPts val="300"/>
              </a:spcBef>
            </a:pPr>
            <a:r>
              <a:rPr lang="en-US" sz="1500" b="1"/>
              <a:t>Where</a:t>
            </a:r>
            <a:r>
              <a:rPr lang="en-US" sz="1500"/>
              <a:t>/</a:t>
            </a:r>
            <a:r>
              <a:rPr lang="en-US" sz="1500" b="1"/>
              <a:t>When</a:t>
            </a:r>
            <a:r>
              <a:rPr lang="en-US" sz="1500"/>
              <a:t> will the project be implemented, including milestones demonstrating completion within the 36-month period of performance?</a:t>
            </a:r>
          </a:p>
          <a:p>
            <a:pPr lvl="1">
              <a:lnSpc>
                <a:spcPct val="110000"/>
              </a:lnSpc>
              <a:spcBef>
                <a:spcPts val="300"/>
              </a:spcBef>
            </a:pPr>
            <a:r>
              <a:rPr lang="en-US" sz="1500" b="1"/>
              <a:t>Why</a:t>
            </a:r>
            <a:r>
              <a:rPr lang="en-US" sz="1500"/>
              <a:t> is it necessary to the security of the port area? (E.g., fill a specific security gap or vulnerability)</a:t>
            </a:r>
          </a:p>
          <a:p>
            <a:pPr lvl="1">
              <a:lnSpc>
                <a:spcPct val="110000"/>
              </a:lnSpc>
              <a:spcBef>
                <a:spcPts val="300"/>
              </a:spcBef>
            </a:pPr>
            <a:r>
              <a:rPr lang="en-US" sz="1500" b="1"/>
              <a:t>How </a:t>
            </a:r>
            <a:r>
              <a:rPr lang="en-US" sz="1500"/>
              <a:t>does it support PSGP and COTP priorities?</a:t>
            </a:r>
          </a:p>
          <a:p>
            <a:pPr>
              <a:lnSpc>
                <a:spcPct val="110000"/>
              </a:lnSpc>
              <a:spcBef>
                <a:spcPts val="600"/>
              </a:spcBef>
            </a:pPr>
            <a:r>
              <a:rPr lang="en-US" sz="1700"/>
              <a:t>Use an electronic copy of the NOFO and PGM throughout the application process to conduct word searches for elements pertinent to your project to ensure compliance with program requirements</a:t>
            </a:r>
          </a:p>
          <a:p>
            <a:pPr lvl="1">
              <a:lnSpc>
                <a:spcPct val="110000"/>
              </a:lnSpc>
              <a:spcBef>
                <a:spcPts val="300"/>
              </a:spcBef>
            </a:pPr>
            <a:r>
              <a:rPr lang="en-US" sz="1500"/>
              <a:t>i.e., personnel costs have limited allowability, and general operational costs are not funded</a:t>
            </a:r>
          </a:p>
          <a:p>
            <a:pPr marL="9525" indent="0">
              <a:lnSpc>
                <a:spcPct val="110000"/>
              </a:lnSpc>
              <a:buNone/>
            </a:pPr>
            <a:r>
              <a:rPr lang="en-US" sz="1900" b="1" u="sng"/>
              <a:t>Common Mistakes</a:t>
            </a:r>
          </a:p>
          <a:p>
            <a:pPr>
              <a:lnSpc>
                <a:spcPct val="110000"/>
              </a:lnSpc>
              <a:spcBef>
                <a:spcPts val="600"/>
              </a:spcBef>
            </a:pPr>
            <a:r>
              <a:rPr lang="en-US" sz="1700"/>
              <a:t>Applicants fail to:</a:t>
            </a:r>
          </a:p>
          <a:p>
            <a:pPr lvl="1">
              <a:lnSpc>
                <a:spcPct val="110000"/>
              </a:lnSpc>
              <a:spcBef>
                <a:spcPts val="300"/>
              </a:spcBef>
            </a:pPr>
            <a:r>
              <a:rPr lang="en-US" sz="1500"/>
              <a:t>Provide the required completed/clear detailed budget worksheet identifying a cost-share match</a:t>
            </a:r>
          </a:p>
          <a:p>
            <a:pPr lvl="1">
              <a:lnSpc>
                <a:spcPct val="110000"/>
              </a:lnSpc>
              <a:spcBef>
                <a:spcPts val="300"/>
              </a:spcBef>
            </a:pPr>
            <a:r>
              <a:rPr lang="en-US" sz="1500"/>
              <a:t>Demonstrate a clear and concise IJ</a:t>
            </a:r>
          </a:p>
          <a:p>
            <a:pPr>
              <a:lnSpc>
                <a:spcPct val="110000"/>
              </a:lnSpc>
              <a:spcBef>
                <a:spcPts val="600"/>
              </a:spcBef>
            </a:pPr>
            <a:r>
              <a:rPr lang="en-US" sz="1700"/>
              <a:t>Projects appear to primarily support regions/inland projects and do not focus on maritime security</a:t>
            </a:r>
            <a:endParaRPr lang="en-US" sz="1700" b="1">
              <a:cs typeface="Arial" panose="020B0604020202020204" pitchFamily="34" charset="0"/>
            </a:endParaRPr>
          </a:p>
          <a:p>
            <a:pPr>
              <a:spcBef>
                <a:spcPct val="0"/>
              </a:spcBef>
              <a:spcAft>
                <a:spcPts val="400"/>
              </a:spcAft>
            </a:pPr>
            <a:endParaRPr lang="en-US" sz="1400">
              <a:cs typeface="Arial" panose="020B0604020202020204" pitchFamily="34" charset="0"/>
            </a:endParaRP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32</a:t>
            </a:fld>
            <a:endParaRPr lang="en-US"/>
          </a:p>
        </p:txBody>
      </p:sp>
    </p:spTree>
    <p:extLst>
      <p:ext uri="{BB962C8B-B14F-4D97-AF65-F5344CB8AC3E}">
        <p14:creationId xmlns:p14="http://schemas.microsoft.com/office/powerpoint/2010/main" val="3226403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Highlighted Key Areas to Know</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347352"/>
            <a:ext cx="10816502" cy="4710548"/>
          </a:xfrm>
        </p:spPr>
        <p:txBody>
          <a:bodyPr>
            <a:noAutofit/>
          </a:bodyPr>
          <a:lstStyle/>
          <a:p>
            <a:pPr marL="0" lvl="0" indent="0" defTabSz="914400" eaLnBrk="0" fontAlgn="base" hangingPunct="0">
              <a:lnSpc>
                <a:spcPct val="100000"/>
              </a:lnSpc>
              <a:spcBef>
                <a:spcPct val="60000"/>
              </a:spcBef>
              <a:spcAft>
                <a:spcPct val="0"/>
              </a:spcAft>
              <a:buClr>
                <a:srgbClr val="8A8B8A"/>
              </a:buClr>
              <a:buNone/>
            </a:pPr>
            <a:r>
              <a:rPr lang="en-US" sz="1700" b="1" kern="0" dirty="0">
                <a:cs typeface="Arial"/>
              </a:rPr>
              <a:t>IJs</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Be concise, but descriptive</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Address specific PSGP funding priorities</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Identify existing </a:t>
            </a:r>
            <a:r>
              <a:rPr lang="en-US" sz="1600" dirty="0"/>
              <a:t>similar capabilities (if any) to show how the proposed project complements, maintains, and/or enhances current capability as well as the vulnerabilities being addressed </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Do not try to combine all projects into a single IJ; i.e., a fencing project should be separate from a vessel project</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Do not separate a single project into multiple IJs; i.e., a fence project, a gate project, and lighting project would all be considered one “Facility Security” project</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Explain where/how the project will be used to enhance security in your port area</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Projects that fail to demonstrate the required cost-share </a:t>
            </a:r>
            <a:r>
              <a:rPr lang="en-US" sz="1600" b="1" i="1" u="sng" kern="0" dirty="0">
                <a:cs typeface="Arial"/>
              </a:rPr>
              <a:t>will not </a:t>
            </a:r>
            <a:r>
              <a:rPr lang="en-US" sz="1600" kern="0" dirty="0">
                <a:cs typeface="Arial"/>
              </a:rPr>
              <a:t>be considered for funding; cost-shares, even if in-kind, </a:t>
            </a:r>
            <a:r>
              <a:rPr lang="en-US" sz="1600" b="1" i="1" u="sng" kern="0" dirty="0">
                <a:cs typeface="Arial"/>
              </a:rPr>
              <a:t>must be </a:t>
            </a:r>
            <a:r>
              <a:rPr lang="en-US" sz="1600" kern="0" dirty="0">
                <a:cs typeface="Arial"/>
              </a:rPr>
              <a:t>demonstrated as part of the detailed budget worksheet </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Detailed Budget Worksheets are </a:t>
            </a:r>
            <a:r>
              <a:rPr lang="en-US" sz="1600" b="1" i="1" u="sng" kern="0" dirty="0">
                <a:cs typeface="Arial"/>
              </a:rPr>
              <a:t>required</a:t>
            </a:r>
            <a:r>
              <a:rPr lang="en-US" sz="1600" kern="0" dirty="0">
                <a:cs typeface="Arial"/>
              </a:rPr>
              <a:t>; include specific component breakdown of costs – do not list a high-level “Camera System - $100,000”; instead list “five PTZ Cameras at $10,000 each, one 100-hour DVR at $5,000,” etc.</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Cost categories should demonstrate total costs (i.e., total equipment cost, personnel costs such as M&amp;A, overtime, backfill, etc.) </a:t>
            </a:r>
          </a:p>
          <a:p>
            <a:pPr marL="290513" indent="-290513" defTabSz="914400" eaLnBrk="0" fontAlgn="base" hangingPunct="0">
              <a:lnSpc>
                <a:spcPct val="100000"/>
              </a:lnSpc>
              <a:spcBef>
                <a:spcPts val="300"/>
              </a:spcBef>
              <a:spcAft>
                <a:spcPct val="0"/>
              </a:spcAft>
              <a:buClr>
                <a:srgbClr val="8A8B8A"/>
              </a:buClr>
              <a:buFont typeface="Wingdings" panose="05000000000000000000" pitchFamily="2" charset="2"/>
              <a:buChar char="§"/>
            </a:pPr>
            <a:r>
              <a:rPr lang="en-US" sz="1600" kern="0" dirty="0">
                <a:cs typeface="Arial"/>
              </a:rPr>
              <a:t>Budgets must be approved by FEMA before project work can begin; some budgets may be approved pre-award while others may require revisions to reflect final funding amounts and approved costs</a:t>
            </a:r>
          </a:p>
          <a:p>
            <a:pPr>
              <a:spcBef>
                <a:spcPct val="0"/>
              </a:spcBef>
              <a:spcAft>
                <a:spcPts val="400"/>
              </a:spcAft>
            </a:pPr>
            <a:endParaRPr lang="en-US" sz="1400" dirty="0">
              <a:cs typeface="Arial" panose="020B0604020202020204" pitchFamily="34" charset="0"/>
            </a:endParaRP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33</a:t>
            </a:fld>
            <a:endParaRPr lang="en-US"/>
          </a:p>
        </p:txBody>
      </p:sp>
    </p:spTree>
    <p:extLst>
      <p:ext uri="{BB962C8B-B14F-4D97-AF65-F5344CB8AC3E}">
        <p14:creationId xmlns:p14="http://schemas.microsoft.com/office/powerpoint/2010/main" val="215323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Highlighted Key Areas to Know (cont.)	</a:t>
            </a:r>
          </a:p>
        </p:txBody>
      </p:sp>
      <p:sp>
        <p:nvSpPr>
          <p:cNvPr id="46083" name="Content Placeholder 2"/>
          <p:cNvSpPr>
            <a:spLocks noGrp="1"/>
          </p:cNvSpPr>
          <p:nvPr>
            <p:ph idx="1"/>
          </p:nvPr>
        </p:nvSpPr>
        <p:spPr>
          <a:xfrm>
            <a:off x="738187" y="1312719"/>
            <a:ext cx="10715626" cy="4777038"/>
          </a:xfrm>
          <a:noFill/>
        </p:spPr>
        <p:txBody>
          <a:bodyPr>
            <a:normAutofit/>
          </a:bodyPr>
          <a:lstStyle/>
          <a:p>
            <a:pPr marL="0" indent="0">
              <a:lnSpc>
                <a:spcPct val="100000"/>
              </a:lnSpc>
              <a:spcBef>
                <a:spcPts val="0"/>
              </a:spcBef>
              <a:spcAft>
                <a:spcPts val="600"/>
              </a:spcAft>
              <a:buNone/>
            </a:pPr>
            <a:r>
              <a:rPr lang="en-US" sz="1800" b="1">
                <a:cs typeface="Arial" panose="020B0604020202020204" pitchFamily="34" charset="0"/>
              </a:rPr>
              <a:t>Cost-Share or In-Kind Match Requirement</a:t>
            </a:r>
          </a:p>
          <a:p>
            <a:pPr>
              <a:lnSpc>
                <a:spcPct val="100000"/>
              </a:lnSpc>
              <a:spcBef>
                <a:spcPts val="0"/>
              </a:spcBef>
              <a:spcAft>
                <a:spcPts val="600"/>
              </a:spcAft>
            </a:pPr>
            <a:r>
              <a:rPr lang="en-US" sz="1600">
                <a:cs typeface="Arial" panose="020B0604020202020204" pitchFamily="34" charset="0"/>
              </a:rPr>
              <a:t>A non-federal cost-share (cash or in-kind) match of no </a:t>
            </a:r>
            <a:r>
              <a:rPr lang="en-US" sz="1600" b="1" i="1">
                <a:cs typeface="Arial" panose="020B0604020202020204" pitchFamily="34" charset="0"/>
              </a:rPr>
              <a:t>less than</a:t>
            </a:r>
            <a:r>
              <a:rPr lang="en-US" sz="1600">
                <a:cs typeface="Arial" panose="020B0604020202020204" pitchFamily="34" charset="0"/>
              </a:rPr>
              <a:t> </a:t>
            </a:r>
            <a:r>
              <a:rPr lang="en-US" sz="1600" b="1" i="1">
                <a:cs typeface="Arial" panose="020B0604020202020204" pitchFamily="34" charset="0"/>
              </a:rPr>
              <a:t>25% or 50% of the total project cost</a:t>
            </a:r>
            <a:r>
              <a:rPr lang="en-US" sz="1600">
                <a:cs typeface="Arial" panose="020B0604020202020204" pitchFamily="34" charset="0"/>
              </a:rPr>
              <a:t> for each proposed project is required</a:t>
            </a:r>
          </a:p>
          <a:p>
            <a:pPr>
              <a:lnSpc>
                <a:spcPct val="100000"/>
              </a:lnSpc>
              <a:spcBef>
                <a:spcPts val="0"/>
              </a:spcBef>
              <a:spcAft>
                <a:spcPts val="600"/>
              </a:spcAft>
            </a:pPr>
            <a:r>
              <a:rPr lang="en-US" sz="1600">
                <a:cs typeface="Arial" panose="020B0604020202020204" pitchFamily="34" charset="0"/>
              </a:rPr>
              <a:t>Cash and in-kind matches must consist of eligible costs (i.e., purchase price of allowable contracts, equipment)</a:t>
            </a:r>
          </a:p>
          <a:p>
            <a:pPr>
              <a:lnSpc>
                <a:spcPct val="100000"/>
              </a:lnSpc>
              <a:spcBef>
                <a:spcPts val="0"/>
              </a:spcBef>
              <a:spcAft>
                <a:spcPts val="600"/>
              </a:spcAft>
            </a:pPr>
            <a:r>
              <a:rPr lang="en-US" sz="1600">
                <a:cs typeface="Arial" panose="020B0604020202020204" pitchFamily="34" charset="0"/>
              </a:rPr>
              <a:t>A cash-match includes cash spent for project-related costs</a:t>
            </a:r>
          </a:p>
          <a:p>
            <a:pPr>
              <a:lnSpc>
                <a:spcPct val="100000"/>
              </a:lnSpc>
              <a:spcBef>
                <a:spcPts val="0"/>
              </a:spcBef>
              <a:spcAft>
                <a:spcPts val="600"/>
              </a:spcAft>
            </a:pPr>
            <a:r>
              <a:rPr lang="en-US" sz="1600">
                <a:cs typeface="Arial" panose="020B0604020202020204" pitchFamily="34" charset="0"/>
              </a:rPr>
              <a:t>An in-kind match includes the valuation of third-party contributions of services or equipment</a:t>
            </a:r>
          </a:p>
          <a:p>
            <a:pPr>
              <a:lnSpc>
                <a:spcPct val="100000"/>
              </a:lnSpc>
              <a:spcBef>
                <a:spcPts val="0"/>
              </a:spcBef>
              <a:spcAft>
                <a:spcPts val="600"/>
              </a:spcAft>
            </a:pPr>
            <a:r>
              <a:rPr lang="en-US" sz="1600">
                <a:cs typeface="Arial" panose="020B0604020202020204" pitchFamily="34" charset="0"/>
              </a:rPr>
              <a:t>Matches used to meet the match requirement for the PSGP award may not be used to meet match requirements for any other federal grant program. </a:t>
            </a:r>
          </a:p>
          <a:p>
            <a:pPr>
              <a:lnSpc>
                <a:spcPct val="100000"/>
              </a:lnSpc>
              <a:spcBef>
                <a:spcPts val="0"/>
              </a:spcBef>
              <a:spcAft>
                <a:spcPts val="600"/>
              </a:spcAft>
            </a:pPr>
            <a:r>
              <a:rPr lang="en-US" sz="1600">
                <a:cs typeface="Arial" panose="020B0604020202020204" pitchFamily="34" charset="0"/>
              </a:rPr>
              <a:t>Matching cost-share is subject to the same requirements as the federal share, i.e., budget review and EHP review are required of your cost-share and the cost-share must be outlined in the IJ and detailed budget worksheet</a:t>
            </a:r>
          </a:p>
          <a:p>
            <a:pPr>
              <a:lnSpc>
                <a:spcPct val="114000"/>
              </a:lnSpc>
              <a:spcBef>
                <a:spcPts val="0"/>
              </a:spcBef>
              <a:spcAft>
                <a:spcPts val="1200"/>
              </a:spcAft>
            </a:pPr>
            <a:endParaRPr lang="en-US">
              <a:solidFill>
                <a:srgbClr val="002060"/>
              </a:solidFill>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0589F61C-7EDB-4397-9E08-A470915A008B}"/>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34</a:t>
            </a:fld>
            <a:endParaRPr lang="en-US"/>
          </a:p>
        </p:txBody>
      </p:sp>
    </p:spTree>
    <p:extLst>
      <p:ext uri="{BB962C8B-B14F-4D97-AF65-F5344CB8AC3E}">
        <p14:creationId xmlns:p14="http://schemas.microsoft.com/office/powerpoint/2010/main" val="3237317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Key Dates for Applicants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Autofit/>
          </a:bodyPr>
          <a:lstStyle/>
          <a:p>
            <a:pPr marL="0" indent="0">
              <a:spcBef>
                <a:spcPts val="1800"/>
              </a:spcBef>
              <a:buNone/>
            </a:pPr>
            <a:r>
              <a:rPr lang="en-US" sz="2000" b="1" dirty="0"/>
              <a:t>Feb 27 : </a:t>
            </a:r>
            <a:r>
              <a:rPr lang="en-US" sz="2000" dirty="0"/>
              <a:t>NOFO release and start of the PSGP application period</a:t>
            </a:r>
            <a:endParaRPr lang="en-US" sz="2000" b="1" dirty="0"/>
          </a:p>
          <a:p>
            <a:pPr marL="0" indent="0">
              <a:spcBef>
                <a:spcPts val="1800"/>
              </a:spcBef>
              <a:buNone/>
            </a:pPr>
            <a:r>
              <a:rPr lang="en-US" sz="2000" b="1" dirty="0"/>
              <a:t>March 7 : </a:t>
            </a:r>
            <a:r>
              <a:rPr lang="en-US" sz="2000" dirty="0"/>
              <a:t>FEMA-hosted outreach call</a:t>
            </a:r>
          </a:p>
          <a:p>
            <a:pPr marL="0" indent="0">
              <a:spcBef>
                <a:spcPts val="1800"/>
              </a:spcBef>
              <a:buNone/>
            </a:pPr>
            <a:r>
              <a:rPr lang="en-US" sz="2000" b="1" dirty="0"/>
              <a:t>March 14: </a:t>
            </a:r>
            <a:r>
              <a:rPr lang="en-US" sz="2000" dirty="0"/>
              <a:t>FEMA-hosted outreach call</a:t>
            </a:r>
          </a:p>
          <a:p>
            <a:pPr marL="0" indent="0">
              <a:spcBef>
                <a:spcPts val="1800"/>
              </a:spcBef>
              <a:buNone/>
            </a:pPr>
            <a:r>
              <a:rPr lang="en-US" sz="2000" b="1" dirty="0"/>
              <a:t>March 21: </a:t>
            </a:r>
            <a:r>
              <a:rPr lang="en-US" sz="2000" dirty="0"/>
              <a:t>FEMA-hosted outreach call</a:t>
            </a:r>
          </a:p>
          <a:p>
            <a:pPr marL="0" indent="0">
              <a:spcBef>
                <a:spcPts val="1800"/>
              </a:spcBef>
              <a:buNone/>
            </a:pPr>
            <a:r>
              <a:rPr lang="en-US" sz="2000" b="1" dirty="0"/>
              <a:t>April 18: </a:t>
            </a:r>
            <a:r>
              <a:rPr lang="en-US" sz="2000" dirty="0"/>
              <a:t>FEMA-hosted outreach call</a:t>
            </a:r>
            <a:endParaRPr lang="en-US" sz="2000" b="1" dirty="0"/>
          </a:p>
          <a:p>
            <a:pPr marL="0" indent="0">
              <a:spcBef>
                <a:spcPts val="1800"/>
              </a:spcBef>
              <a:buNone/>
            </a:pPr>
            <a:r>
              <a:rPr lang="en-US" sz="2000" b="1" dirty="0"/>
              <a:t>May 11: </a:t>
            </a:r>
            <a:r>
              <a:rPr lang="en-US" sz="2000" dirty="0"/>
              <a:t>Recommended deadline for initial PSGP application submission into Grants.gov</a:t>
            </a:r>
          </a:p>
          <a:p>
            <a:pPr marL="0" indent="0">
              <a:spcBef>
                <a:spcPts val="1800"/>
              </a:spcBef>
              <a:buNone/>
            </a:pPr>
            <a:r>
              <a:rPr lang="en-US" sz="2000" b="1" dirty="0"/>
              <a:t>May 18: </a:t>
            </a:r>
            <a:r>
              <a:rPr lang="en-US" sz="2000" dirty="0"/>
              <a:t>5PM ET final deadline for PSGP application submission into ND Grants</a:t>
            </a:r>
          </a:p>
          <a:p>
            <a:endParaRPr lang="en-US" sz="1400" dirty="0"/>
          </a:p>
          <a:p>
            <a:endParaRPr lang="en-US" sz="1400" dirty="0"/>
          </a:p>
          <a:p>
            <a:endParaRPr lang="en-US" sz="1400" dirty="0"/>
          </a:p>
          <a:p>
            <a:endParaRPr lang="en-US" sz="1400" dirty="0"/>
          </a:p>
          <a:p>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35</a:t>
            </a:fld>
            <a:endParaRPr lang="en-US"/>
          </a:p>
        </p:txBody>
      </p:sp>
    </p:spTree>
    <p:extLst>
      <p:ext uri="{BB962C8B-B14F-4D97-AF65-F5344CB8AC3E}">
        <p14:creationId xmlns:p14="http://schemas.microsoft.com/office/powerpoint/2010/main" val="2168613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Information</a:t>
            </a:r>
          </a:p>
        </p:txBody>
      </p:sp>
      <p:graphicFrame>
        <p:nvGraphicFramePr>
          <p:cNvPr id="6" name="Content Placeholder 5">
            <a:extLst>
              <a:ext uri="{FF2B5EF4-FFF2-40B4-BE49-F238E27FC236}">
                <a16:creationId xmlns:a16="http://schemas.microsoft.com/office/drawing/2014/main" id="{D6542492-82C9-418A-96B9-852797D06503}"/>
              </a:ext>
            </a:extLst>
          </p:cNvPr>
          <p:cNvGraphicFramePr>
            <a:graphicFrameLocks noGrp="1"/>
          </p:cNvGraphicFramePr>
          <p:nvPr>
            <p:ph idx="1"/>
            <p:extLst>
              <p:ext uri="{D42A27DB-BD31-4B8C-83A1-F6EECF244321}">
                <p14:modId xmlns:p14="http://schemas.microsoft.com/office/powerpoint/2010/main" val="690830301"/>
              </p:ext>
            </p:extLst>
          </p:nvPr>
        </p:nvGraphicFramePr>
        <p:xfrm>
          <a:off x="914400" y="1351370"/>
          <a:ext cx="10365897" cy="4507263"/>
        </p:xfrm>
        <a:graphic>
          <a:graphicData uri="http://schemas.openxmlformats.org/drawingml/2006/table">
            <a:tbl>
              <a:tblPr>
                <a:tableStyleId>{5C22544A-7EE6-4342-B048-85BDC9FD1C3A}</a:tableStyleId>
              </a:tblPr>
              <a:tblGrid>
                <a:gridCol w="1678348">
                  <a:extLst>
                    <a:ext uri="{9D8B030D-6E8A-4147-A177-3AD203B41FA5}">
                      <a16:colId xmlns:a16="http://schemas.microsoft.com/office/drawing/2014/main" val="4260350487"/>
                    </a:ext>
                  </a:extLst>
                </a:gridCol>
                <a:gridCol w="1954524">
                  <a:extLst>
                    <a:ext uri="{9D8B030D-6E8A-4147-A177-3AD203B41FA5}">
                      <a16:colId xmlns:a16="http://schemas.microsoft.com/office/drawing/2014/main" val="3835272259"/>
                    </a:ext>
                  </a:extLst>
                </a:gridCol>
                <a:gridCol w="3101731">
                  <a:extLst>
                    <a:ext uri="{9D8B030D-6E8A-4147-A177-3AD203B41FA5}">
                      <a16:colId xmlns:a16="http://schemas.microsoft.com/office/drawing/2014/main" val="197360670"/>
                    </a:ext>
                  </a:extLst>
                </a:gridCol>
                <a:gridCol w="1815647">
                  <a:extLst>
                    <a:ext uri="{9D8B030D-6E8A-4147-A177-3AD203B41FA5}">
                      <a16:colId xmlns:a16="http://schemas.microsoft.com/office/drawing/2014/main" val="3098074268"/>
                    </a:ext>
                  </a:extLst>
                </a:gridCol>
                <a:gridCol w="1815647">
                  <a:extLst>
                    <a:ext uri="{9D8B030D-6E8A-4147-A177-3AD203B41FA5}">
                      <a16:colId xmlns:a16="http://schemas.microsoft.com/office/drawing/2014/main" val="3490250012"/>
                    </a:ext>
                  </a:extLst>
                </a:gridCol>
              </a:tblGrid>
              <a:tr h="441098">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Title</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effectLst/>
                        </a:rPr>
                        <a:t>Email Address</a:t>
                      </a:r>
                      <a:endParaRPr lang="en-US" sz="14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Work (Cell) Phone Number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 Portfolio</a:t>
                      </a:r>
                    </a:p>
                  </a:txBody>
                  <a:tcPr marL="4763" marR="4763" marT="4763" marB="0" anchor="b"/>
                </a:tc>
                <a:extLst>
                  <a:ext uri="{0D108BD9-81ED-4DB2-BD59-A6C34878D82A}">
                    <a16:rowId xmlns:a16="http://schemas.microsoft.com/office/drawing/2014/main" val="1386032496"/>
                  </a:ext>
                </a:extLst>
              </a:tr>
              <a:tr h="325138">
                <a:tc>
                  <a:txBody>
                    <a:bodyPr/>
                    <a:lstStyle/>
                    <a:p>
                      <a:pPr algn="ctr" fontAlgn="b"/>
                      <a:r>
                        <a:rPr lang="en-US" sz="1400" b="0" i="0" u="none" strike="noStrike">
                          <a:solidFill>
                            <a:schemeClr val="tx1"/>
                          </a:solidFill>
                          <a:effectLst/>
                          <a:latin typeface="+mn-lt"/>
                        </a:rPr>
                        <a:t>Robert Gatza</a:t>
                      </a:r>
                    </a:p>
                  </a:txBody>
                  <a:tcPr marL="4763" marR="4763" marT="4763" marB="0" anchor="b"/>
                </a:tc>
                <a:tc>
                  <a:txBody>
                    <a:bodyPr/>
                    <a:lstStyle/>
                    <a:p>
                      <a:pPr algn="ctr" fontAlgn="b"/>
                      <a:r>
                        <a:rPr lang="en-US" sz="1400" b="0" i="0" u="none" strike="noStrike">
                          <a:solidFill>
                            <a:schemeClr val="tx1"/>
                          </a:solidFill>
                          <a:effectLst/>
                          <a:latin typeface="+mn-lt"/>
                        </a:rPr>
                        <a:t>Branch Chief</a:t>
                      </a:r>
                    </a:p>
                  </a:txBody>
                  <a:tcPr marL="4763" marR="4763" marT="4763" marB="0" anchor="b"/>
                </a:tc>
                <a:tc>
                  <a:txBody>
                    <a:bodyPr/>
                    <a:lstStyle/>
                    <a:p>
                      <a:pPr algn="ctr" fontAlgn="b"/>
                      <a:r>
                        <a:rPr lang="en-US" sz="1400" b="0" i="0" u="none" strike="noStrike">
                          <a:solidFill>
                            <a:srgbClr val="000000"/>
                          </a:solidFill>
                          <a:effectLst/>
                          <a:latin typeface="+mn-lt"/>
                          <a:hlinkClick r:id="rId2"/>
                        </a:rPr>
                        <a:t>Robert.Gatza@fema.dhs.gov</a:t>
                      </a:r>
                      <a:endParaRPr lang="en-US" sz="1400" b="0" i="0" u="none" strike="noStrike">
                        <a:solidFill>
                          <a:srgbClr val="000000"/>
                        </a:solidFill>
                        <a:effectLst/>
                        <a:latin typeface="+mn-lt"/>
                      </a:endParaRPr>
                    </a:p>
                  </a:txBody>
                  <a:tcPr marL="4763" marR="4763" marT="4763" marB="0" anchor="b"/>
                </a:tc>
                <a:tc>
                  <a:txBody>
                    <a:bodyPr/>
                    <a:lstStyle/>
                    <a:p>
                      <a:pPr algn="ctr" fontAlgn="b"/>
                      <a:r>
                        <a:rPr lang="en-US" sz="1400" b="0" i="0" u="none" strike="noStrike">
                          <a:solidFill>
                            <a:schemeClr val="tx1"/>
                          </a:solidFill>
                          <a:effectLst/>
                          <a:latin typeface="+mn-lt"/>
                        </a:rPr>
                        <a:t>202-258-7653</a:t>
                      </a:r>
                    </a:p>
                  </a:txBody>
                  <a:tcPr marL="4763" marR="4763" marT="4763" marB="0" anchor="b"/>
                </a:tc>
                <a:tc>
                  <a:txBody>
                    <a:bodyPr/>
                    <a:lstStyle/>
                    <a:p>
                      <a:pPr algn="ctr" fontAlgn="b"/>
                      <a:endParaRPr lang="en-US" sz="1400" b="0" i="0" u="none" strike="noStrike">
                        <a:solidFill>
                          <a:schemeClr val="tx1"/>
                        </a:solidFill>
                        <a:effectLst/>
                        <a:latin typeface="+mn-lt"/>
                      </a:endParaRPr>
                    </a:p>
                  </a:txBody>
                  <a:tcPr marL="4763" marR="4763" marT="4763" marB="0" anchor="b"/>
                </a:tc>
                <a:extLst>
                  <a:ext uri="{0D108BD9-81ED-4DB2-BD59-A6C34878D82A}">
                    <a16:rowId xmlns:a16="http://schemas.microsoft.com/office/drawing/2014/main" val="2706219699"/>
                  </a:ext>
                </a:extLst>
              </a:tr>
              <a:tr h="346086">
                <a:tc>
                  <a:txBody>
                    <a:bodyPr/>
                    <a:lstStyle/>
                    <a:p>
                      <a:pPr algn="ctr" fontAlgn="b"/>
                      <a:r>
                        <a:rPr lang="en-US" sz="1400" u="none" strike="noStrike">
                          <a:solidFill>
                            <a:schemeClr val="tx1"/>
                          </a:solidFill>
                          <a:effectLst/>
                        </a:rPr>
                        <a:t>Duane Davis</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Section Chief</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3"/>
                        </a:rPr>
                        <a:t>duane.davis@fema.dhs.gov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202-680-4060</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endParaRPr lang="en-US" sz="14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127396844"/>
                  </a:ext>
                </a:extLst>
              </a:tr>
              <a:tr h="877327">
                <a:tc>
                  <a:txBody>
                    <a:bodyPr/>
                    <a:lstStyle/>
                    <a:p>
                      <a:pPr algn="ctr" fontAlgn="b"/>
                      <a:r>
                        <a:rPr lang="en-US" sz="1400" u="none" strike="noStrike">
                          <a:solidFill>
                            <a:schemeClr val="tx1"/>
                          </a:solidFill>
                          <a:effectLst/>
                        </a:rPr>
                        <a:t>Khori Torrence</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4"/>
                        </a:rPr>
                        <a:t>khori.torrence@fema.dhs.gov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202-406-0939</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 American Samoa, CT, Guam, HI, Northern  Mariana Islands, MA, ME, NH, PR, RI, USVI, VT</a:t>
                      </a:r>
                    </a:p>
                  </a:txBody>
                  <a:tcPr marL="4763" marR="4763" marT="4763" marB="0" anchor="b"/>
                </a:tc>
                <a:extLst>
                  <a:ext uri="{0D108BD9-81ED-4DB2-BD59-A6C34878D82A}">
                    <a16:rowId xmlns:a16="http://schemas.microsoft.com/office/drawing/2014/main" val="3558389978"/>
                  </a:ext>
                </a:extLst>
              </a:tr>
              <a:tr h="346086">
                <a:tc>
                  <a:txBody>
                    <a:bodyPr/>
                    <a:lstStyle/>
                    <a:p>
                      <a:pPr algn="ctr" fontAlgn="b"/>
                      <a:r>
                        <a:rPr lang="en-US" sz="1400" u="none" strike="noStrike">
                          <a:solidFill>
                            <a:schemeClr val="tx1"/>
                          </a:solidFill>
                          <a:effectLst/>
                        </a:rPr>
                        <a:t>Jennifer Harvey</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5"/>
                        </a:rPr>
                        <a:t>Jennifer.harvey@fema.dhs.gov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202-258-2918</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MO, NC, SC, TN</a:t>
                      </a:r>
                    </a:p>
                  </a:txBody>
                  <a:tcPr marL="4763" marR="4763" marT="4763" marB="0" anchor="b"/>
                </a:tc>
                <a:extLst>
                  <a:ext uri="{0D108BD9-81ED-4DB2-BD59-A6C34878D82A}">
                    <a16:rowId xmlns:a16="http://schemas.microsoft.com/office/drawing/2014/main" val="4044826427"/>
                  </a:ext>
                </a:extLst>
              </a:tr>
              <a:tr h="346086">
                <a:tc>
                  <a:txBody>
                    <a:bodyPr/>
                    <a:lstStyle/>
                    <a:p>
                      <a:pPr algn="ctr" fontAlgn="b"/>
                      <a:r>
                        <a:rPr lang="en-US" sz="1400" u="none" strike="noStrike">
                          <a:solidFill>
                            <a:schemeClr val="tx1"/>
                          </a:solidFill>
                          <a:effectLst/>
                        </a:rPr>
                        <a:t>Omid Amiri</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6"/>
                        </a:rPr>
                        <a:t>omid.amiri@fema.dhs.gov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202-262-7549</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NJ, NY</a:t>
                      </a:r>
                    </a:p>
                  </a:txBody>
                  <a:tcPr marL="4763" marR="4763" marT="4763" marB="0" anchor="b"/>
                </a:tc>
                <a:extLst>
                  <a:ext uri="{0D108BD9-81ED-4DB2-BD59-A6C34878D82A}">
                    <a16:rowId xmlns:a16="http://schemas.microsoft.com/office/drawing/2014/main" val="1997176222"/>
                  </a:ext>
                </a:extLst>
              </a:tr>
              <a:tr h="346086">
                <a:tc>
                  <a:txBody>
                    <a:bodyPr/>
                    <a:lstStyle/>
                    <a:p>
                      <a:pPr algn="ctr" fontAlgn="b"/>
                      <a:r>
                        <a:rPr lang="en-US" sz="1400" u="none" strike="noStrike">
                          <a:solidFill>
                            <a:schemeClr val="tx1"/>
                          </a:solidFill>
                          <a:effectLst/>
                        </a:rPr>
                        <a:t>Rene Phillips</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7"/>
                        </a:rPr>
                        <a:t>lurranda.phillips@fema.dhs.gov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202-368-5487</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AR, LA, OK, TX</a:t>
                      </a:r>
                    </a:p>
                  </a:txBody>
                  <a:tcPr marL="4763" marR="4763" marT="4763" marB="0" anchor="b"/>
                </a:tc>
                <a:extLst>
                  <a:ext uri="{0D108BD9-81ED-4DB2-BD59-A6C34878D82A}">
                    <a16:rowId xmlns:a16="http://schemas.microsoft.com/office/drawing/2014/main" val="2757120758"/>
                  </a:ext>
                </a:extLst>
              </a:tr>
              <a:tr h="346086">
                <a:tc>
                  <a:txBody>
                    <a:bodyPr/>
                    <a:lstStyle/>
                    <a:p>
                      <a:pPr algn="ctr" fontAlgn="b"/>
                      <a:r>
                        <a:rPr lang="en-US" sz="1400" u="none" strike="noStrike">
                          <a:solidFill>
                            <a:schemeClr val="tx1"/>
                          </a:solidFill>
                          <a:effectLst/>
                        </a:rPr>
                        <a:t>Melvin Vanterpool</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8"/>
                        </a:rPr>
                        <a:t>melvin.vanterpool@fema.dhs.gov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202-445-8497</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AL, DE, FL, GA, MS</a:t>
                      </a:r>
                    </a:p>
                  </a:txBody>
                  <a:tcPr marL="4763" marR="4763" marT="4763" marB="0" anchor="b"/>
                </a:tc>
                <a:extLst>
                  <a:ext uri="{0D108BD9-81ED-4DB2-BD59-A6C34878D82A}">
                    <a16:rowId xmlns:a16="http://schemas.microsoft.com/office/drawing/2014/main" val="3563696447"/>
                  </a:ext>
                </a:extLst>
              </a:tr>
              <a:tr h="441098">
                <a:tc>
                  <a:txBody>
                    <a:bodyPr/>
                    <a:lstStyle/>
                    <a:p>
                      <a:pPr algn="ctr" fontAlgn="b"/>
                      <a:r>
                        <a:rPr lang="en-US" sz="1400" u="none" strike="noStrike">
                          <a:solidFill>
                            <a:schemeClr val="tx1"/>
                          </a:solidFill>
                          <a:effectLst/>
                        </a:rPr>
                        <a:t>Adam Wallace</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9"/>
                        </a:rPr>
                        <a:t>Adam.Wallace@fema.dhs.gov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202-213-8626</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IA, IN, KY,  MI, MN, OH, PA, VA, WI</a:t>
                      </a:r>
                    </a:p>
                  </a:txBody>
                  <a:tcPr marL="4763" marR="4763" marT="4763" marB="0" anchor="b"/>
                </a:tc>
                <a:extLst>
                  <a:ext uri="{0D108BD9-81ED-4DB2-BD59-A6C34878D82A}">
                    <a16:rowId xmlns:a16="http://schemas.microsoft.com/office/drawing/2014/main" val="1185603802"/>
                  </a:ext>
                </a:extLst>
              </a:tr>
              <a:tr h="346086">
                <a:tc>
                  <a:txBody>
                    <a:bodyPr/>
                    <a:lstStyle/>
                    <a:p>
                      <a:pPr algn="ctr" fontAlgn="b"/>
                      <a:r>
                        <a:rPr lang="en-US" sz="1400" u="none" strike="noStrike">
                          <a:solidFill>
                            <a:schemeClr val="tx1"/>
                          </a:solidFill>
                          <a:effectLst/>
                        </a:rPr>
                        <a:t>Matthew Patterson</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10"/>
                        </a:rPr>
                        <a:t>matthew.patterson@fema.dhs.gov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202-733-7906</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a:solidFill>
                            <a:schemeClr val="tx1"/>
                          </a:solidFill>
                          <a:effectLst/>
                          <a:latin typeface="Calibri" panose="020F0502020204030204" pitchFamily="34" charset="0"/>
                        </a:rPr>
                        <a:t>AK, IL, MD, OR, WA</a:t>
                      </a:r>
                    </a:p>
                  </a:txBody>
                  <a:tcPr marL="4763" marR="4763" marT="4763" marB="0" anchor="b"/>
                </a:tc>
                <a:extLst>
                  <a:ext uri="{0D108BD9-81ED-4DB2-BD59-A6C34878D82A}">
                    <a16:rowId xmlns:a16="http://schemas.microsoft.com/office/drawing/2014/main" val="3940684334"/>
                  </a:ext>
                </a:extLst>
              </a:tr>
              <a:tr h="346086">
                <a:tc>
                  <a:txBody>
                    <a:bodyPr/>
                    <a:lstStyle/>
                    <a:p>
                      <a:pPr algn="ctr" fontAlgn="b"/>
                      <a:r>
                        <a:rPr lang="en-US" sz="1400" u="none" strike="noStrike">
                          <a:solidFill>
                            <a:schemeClr val="tx1"/>
                          </a:solidFill>
                          <a:effectLst/>
                        </a:rPr>
                        <a:t>Patrice McMillan</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none" strike="noStrike">
                          <a:solidFill>
                            <a:schemeClr val="tx1"/>
                          </a:solidFill>
                          <a:effectLst/>
                        </a:rPr>
                        <a:t>Preparedness Officer</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u="sng" strike="noStrike">
                          <a:effectLst/>
                          <a:hlinkClick r:id="rId11"/>
                        </a:rPr>
                        <a:t>patrice.mcmillan@fema.dhs.gov</a:t>
                      </a:r>
                      <a:endParaRPr lang="en-US" sz="1400" b="0" i="0" u="sng" strike="noStrike">
                        <a:solidFill>
                          <a:srgbClr val="0000FF"/>
                        </a:solidFill>
                        <a:effectLst/>
                        <a:latin typeface="Calibri" panose="020F0502020204030204" pitchFamily="34" charset="0"/>
                      </a:endParaRPr>
                    </a:p>
                  </a:txBody>
                  <a:tcPr marL="4763" marR="4763" marT="4763" marB="0" anchor="b"/>
                </a:tc>
                <a:tc>
                  <a:txBody>
                    <a:bodyPr/>
                    <a:lstStyle/>
                    <a:p>
                      <a:pPr algn="ctr" fontAlgn="b"/>
                      <a:r>
                        <a:rPr lang="en-US" sz="1400" b="0" u="none" strike="noStrike">
                          <a:solidFill>
                            <a:schemeClr val="tx1"/>
                          </a:solidFill>
                          <a:effectLst/>
                        </a:rPr>
                        <a:t>240-280-5055</a:t>
                      </a:r>
                      <a:endParaRPr lang="en-US" sz="1400" b="0" i="0" u="none" strike="noStrike">
                        <a:solidFill>
                          <a:schemeClr val="tx1"/>
                        </a:solidFill>
                        <a:effectLst/>
                        <a:latin typeface="Calibri" panose="020F0502020204030204" pitchFamily="34" charset="0"/>
                      </a:endParaRPr>
                    </a:p>
                  </a:txBody>
                  <a:tcPr marL="4763" marR="4763" marT="4763" marB="0" anchor="b"/>
                </a:tc>
                <a:tc>
                  <a:txBody>
                    <a:bodyPr/>
                    <a:lstStyle/>
                    <a:p>
                      <a:pPr algn="ctr" fontAlgn="b"/>
                      <a:r>
                        <a:rPr lang="en-US" sz="1400" b="0" i="0" u="none" strike="noStrike" dirty="0">
                          <a:solidFill>
                            <a:schemeClr val="tx1"/>
                          </a:solidFill>
                          <a:effectLst/>
                          <a:latin typeface="Calibri" panose="020F0502020204030204" pitchFamily="34" charset="0"/>
                        </a:rPr>
                        <a:t>AZ, CA, DC, WV</a:t>
                      </a:r>
                    </a:p>
                  </a:txBody>
                  <a:tcPr marL="4763" marR="4763" marT="4763" marB="0" anchor="b"/>
                </a:tc>
                <a:extLst>
                  <a:ext uri="{0D108BD9-81ED-4DB2-BD59-A6C34878D82A}">
                    <a16:rowId xmlns:a16="http://schemas.microsoft.com/office/drawing/2014/main" val="1839740400"/>
                  </a:ext>
                </a:extLst>
              </a:tr>
            </a:tbl>
          </a:graphicData>
        </a:graphic>
      </p:graphicFrame>
      <p:sp>
        <p:nvSpPr>
          <p:cNvPr id="5" name="Slide Number Placeholder 3">
            <a:extLst>
              <a:ext uri="{FF2B5EF4-FFF2-40B4-BE49-F238E27FC236}">
                <a16:creationId xmlns:a16="http://schemas.microsoft.com/office/drawing/2014/main" id="{876B915D-26F6-44BB-915F-D4824619A847}"/>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36</a:t>
            </a:fld>
            <a:endParaRPr lang="en-US"/>
          </a:p>
        </p:txBody>
      </p:sp>
    </p:spTree>
    <p:extLst>
      <p:ext uri="{BB962C8B-B14F-4D97-AF65-F5344CB8AC3E}">
        <p14:creationId xmlns:p14="http://schemas.microsoft.com/office/powerpoint/2010/main" val="2513078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AFF3A-504B-C343-8D00-2FFF37AB37EC}"/>
              </a:ext>
            </a:extLst>
          </p:cNvPr>
          <p:cNvSpPr>
            <a:spLocks noGrp="1"/>
          </p:cNvSpPr>
          <p:nvPr>
            <p:ph type="title"/>
          </p:nvPr>
        </p:nvSpPr>
        <p:spPr>
          <a:xfrm>
            <a:off x="2077640" y="2404513"/>
            <a:ext cx="8036720" cy="743347"/>
          </a:xfrm>
        </p:spPr>
        <p:txBody>
          <a:bodyPr/>
          <a:lstStyle/>
          <a:p>
            <a:pPr algn="ctr"/>
            <a:r>
              <a:rPr lang="en-US"/>
              <a:t>Questions?</a:t>
            </a:r>
          </a:p>
        </p:txBody>
      </p:sp>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2"/>
          <a:stretch>
            <a:fillRect/>
          </a:stretch>
        </p:blipFill>
        <p:spPr>
          <a:xfrm>
            <a:off x="3530600" y="3954254"/>
            <a:ext cx="4584700" cy="1633746"/>
          </a:xfrm>
          <a:prstGeom prst="rect">
            <a:avLst/>
          </a:prstGeom>
        </p:spPr>
      </p:pic>
    </p:spTree>
    <p:extLst>
      <p:ext uri="{BB962C8B-B14F-4D97-AF65-F5344CB8AC3E}">
        <p14:creationId xmlns:p14="http://schemas.microsoft.com/office/powerpoint/2010/main" val="1098497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Fiscal Year (FY) 2023 PSGP</a:t>
            </a:r>
          </a:p>
        </p:txBody>
      </p:sp>
      <p:sp>
        <p:nvSpPr>
          <p:cNvPr id="5" name="Text Placeholder 4">
            <a:extLst>
              <a:ext uri="{FF2B5EF4-FFF2-40B4-BE49-F238E27FC236}">
                <a16:creationId xmlns:a16="http://schemas.microsoft.com/office/drawing/2014/main" id="{CE0D3D10-4DA8-FC48-A1F3-3137A42F887A}"/>
              </a:ext>
            </a:extLst>
          </p:cNvPr>
          <p:cNvSpPr>
            <a:spLocks noGrp="1"/>
          </p:cNvSpPr>
          <p:nvPr>
            <p:ph type="body" sz="quarter" idx="12"/>
          </p:nvPr>
        </p:nvSpPr>
        <p:spPr>
          <a:xfrm>
            <a:off x="711200" y="1371279"/>
            <a:ext cx="5131808" cy="371679"/>
          </a:xfrm>
        </p:spPr>
        <p:txBody>
          <a:bodyPr/>
          <a:lstStyle/>
          <a:p>
            <a:r>
              <a:rPr lang="en-US"/>
              <a:t>Program Overview</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738194" y="1797510"/>
            <a:ext cx="6311535" cy="4229217"/>
          </a:xfrm>
        </p:spPr>
        <p:txBody>
          <a:bodyPr>
            <a:noAutofit/>
          </a:bodyPr>
          <a:lstStyle/>
          <a:p>
            <a:pPr>
              <a:spcBef>
                <a:spcPts val="0"/>
              </a:spcBef>
              <a:defRPr/>
            </a:pPr>
            <a:r>
              <a:rPr lang="en-US" sz="1800" dirty="0"/>
              <a:t>Funding for the FY 2023 PSGP is consistent with FY 2022 at $100 million</a:t>
            </a:r>
          </a:p>
          <a:p>
            <a:pPr>
              <a:spcBef>
                <a:spcPts val="400"/>
              </a:spcBef>
              <a:defRPr/>
            </a:pPr>
            <a:r>
              <a:rPr lang="en-US" sz="1800" dirty="0"/>
              <a:t>Scoring bonus:</a:t>
            </a:r>
          </a:p>
          <a:p>
            <a:pPr lvl="1">
              <a:spcBef>
                <a:spcPts val="0"/>
              </a:spcBef>
              <a:defRPr/>
            </a:pPr>
            <a:r>
              <a:rPr lang="en-US" sz="1600" dirty="0"/>
              <a:t>Applicants will receive a 20% increase to their scores for addressing the Cybersecurity or Soft Targets/Crowded places priorities in their Investment Justifications (IJs)</a:t>
            </a:r>
          </a:p>
          <a:p>
            <a:pPr lvl="1">
              <a:spcBef>
                <a:spcPts val="0"/>
              </a:spcBef>
              <a:defRPr/>
            </a:pPr>
            <a:r>
              <a:rPr lang="en-US" sz="1600" dirty="0"/>
              <a:t>Applicants will receive a 10% increase to their scores for projects providing a port-wide benefit</a:t>
            </a:r>
          </a:p>
          <a:p>
            <a:pPr>
              <a:spcBef>
                <a:spcPts val="400"/>
              </a:spcBef>
              <a:defRPr/>
            </a:pPr>
            <a:r>
              <a:rPr lang="en-US" sz="1800" dirty="0"/>
              <a:t>Cost share requirements:</a:t>
            </a:r>
          </a:p>
          <a:p>
            <a:pPr lvl="1">
              <a:spcBef>
                <a:spcPts val="0"/>
              </a:spcBef>
              <a:defRPr/>
            </a:pPr>
            <a:r>
              <a:rPr lang="en-US" sz="1600" dirty="0"/>
              <a:t>Public sector entity applicants require a 25% cost share</a:t>
            </a:r>
          </a:p>
          <a:p>
            <a:pPr lvl="1">
              <a:spcBef>
                <a:spcPts val="0"/>
              </a:spcBef>
              <a:defRPr/>
            </a:pPr>
            <a:r>
              <a:rPr lang="en-US" sz="1600" dirty="0"/>
              <a:t>Private for-profit entity applicants require a 50% cost share; however, projects that provide a </a:t>
            </a:r>
            <a:r>
              <a:rPr lang="en-US" sz="1600" b="1" dirty="0"/>
              <a:t>port-wide benefit</a:t>
            </a:r>
            <a:r>
              <a:rPr lang="en-US" sz="1600" dirty="0"/>
              <a:t> will only require a 25% cost share</a:t>
            </a:r>
          </a:p>
          <a:p>
            <a:pPr lvl="1">
              <a:spcBef>
                <a:spcPts val="0"/>
              </a:spcBef>
              <a:defRPr/>
            </a:pPr>
            <a:r>
              <a:rPr lang="en-US" sz="1600" dirty="0"/>
              <a:t>See the Notice of Funding Opportunity for limited exceptions</a:t>
            </a:r>
          </a:p>
          <a:p>
            <a:pPr>
              <a:spcBef>
                <a:spcPts val="400"/>
              </a:spcBef>
              <a:defRPr/>
            </a:pPr>
            <a:r>
              <a:rPr lang="en-US" sz="1800" dirty="0"/>
              <a:t>The period of performance (POP) is 36 months</a:t>
            </a:r>
          </a:p>
          <a:p>
            <a:pPr marL="0" indent="0">
              <a:buNone/>
            </a:pPr>
            <a:endParaRPr lang="en-US" sz="1400" dirty="0"/>
          </a:p>
        </p:txBody>
      </p:sp>
      <p:graphicFrame>
        <p:nvGraphicFramePr>
          <p:cNvPr id="16" name="Table 16">
            <a:extLst>
              <a:ext uri="{FF2B5EF4-FFF2-40B4-BE49-F238E27FC236}">
                <a16:creationId xmlns:a16="http://schemas.microsoft.com/office/drawing/2014/main" id="{77689E8B-CDD2-4102-A7E0-1FD18F342F3D}"/>
              </a:ext>
            </a:extLst>
          </p:cNvPr>
          <p:cNvGraphicFramePr>
            <a:graphicFrameLocks noGrp="1"/>
          </p:cNvGraphicFramePr>
          <p:nvPr>
            <p:ph sz="quarter" idx="4"/>
            <p:extLst>
              <p:ext uri="{D42A27DB-BD31-4B8C-83A1-F6EECF244321}">
                <p14:modId xmlns:p14="http://schemas.microsoft.com/office/powerpoint/2010/main" val="2265325700"/>
              </p:ext>
            </p:extLst>
          </p:nvPr>
        </p:nvGraphicFramePr>
        <p:xfrm>
          <a:off x="7226710" y="1579099"/>
          <a:ext cx="4227096" cy="2232252"/>
        </p:xfrm>
        <a:graphic>
          <a:graphicData uri="http://schemas.openxmlformats.org/drawingml/2006/table">
            <a:tbl>
              <a:tblPr firstRow="1" bandRow="1">
                <a:tableStyleId>{5C22544A-7EE6-4342-B048-85BDC9FD1C3A}</a:tableStyleId>
              </a:tblPr>
              <a:tblGrid>
                <a:gridCol w="1409032">
                  <a:extLst>
                    <a:ext uri="{9D8B030D-6E8A-4147-A177-3AD203B41FA5}">
                      <a16:colId xmlns:a16="http://schemas.microsoft.com/office/drawing/2014/main" val="1816641929"/>
                    </a:ext>
                  </a:extLst>
                </a:gridCol>
                <a:gridCol w="1409032">
                  <a:extLst>
                    <a:ext uri="{9D8B030D-6E8A-4147-A177-3AD203B41FA5}">
                      <a16:colId xmlns:a16="http://schemas.microsoft.com/office/drawing/2014/main" val="544442307"/>
                    </a:ext>
                  </a:extLst>
                </a:gridCol>
                <a:gridCol w="1409032">
                  <a:extLst>
                    <a:ext uri="{9D8B030D-6E8A-4147-A177-3AD203B41FA5}">
                      <a16:colId xmlns:a16="http://schemas.microsoft.com/office/drawing/2014/main" val="1826675604"/>
                    </a:ext>
                  </a:extLst>
                </a:gridCol>
              </a:tblGrid>
              <a:tr h="403452">
                <a:tc gridSpan="3">
                  <a:txBody>
                    <a:bodyPr/>
                    <a:lstStyle/>
                    <a:p>
                      <a:pPr algn="ctr"/>
                      <a:r>
                        <a:rPr lang="en-US"/>
                        <a:t>Funding Summary</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1930322"/>
                  </a:ext>
                </a:extLst>
              </a:tr>
              <a:tr h="723224">
                <a:tc rowSpan="2">
                  <a:txBody>
                    <a:bodyPr/>
                    <a:lstStyle/>
                    <a:p>
                      <a:pPr algn="ctr"/>
                      <a:endParaRPr lang="en-US" b="1"/>
                    </a:p>
                    <a:p>
                      <a:pPr algn="ctr"/>
                      <a:endParaRPr lang="en-US" b="1"/>
                    </a:p>
                    <a:p>
                      <a:pPr algn="ctr"/>
                      <a:r>
                        <a:rPr lang="en-US" b="1"/>
                        <a:t>PSGP</a:t>
                      </a:r>
                    </a:p>
                  </a:txBody>
                  <a:tcPr/>
                </a:tc>
                <a:tc>
                  <a:txBody>
                    <a:bodyPr/>
                    <a:lstStyle/>
                    <a:p>
                      <a:pPr algn="ctr"/>
                      <a:endParaRPr lang="en-US" b="1" dirty="0"/>
                    </a:p>
                    <a:p>
                      <a:pPr algn="ctr"/>
                      <a:r>
                        <a:rPr lang="en-US" b="1" dirty="0"/>
                        <a:t>FY 2022</a:t>
                      </a:r>
                    </a:p>
                    <a:p>
                      <a:pPr algn="ctr"/>
                      <a:endParaRPr lang="en-US" b="1" dirty="0"/>
                    </a:p>
                  </a:txBody>
                  <a:tcPr/>
                </a:tc>
                <a:tc>
                  <a:txBody>
                    <a:bodyPr/>
                    <a:lstStyle/>
                    <a:p>
                      <a:pPr algn="ctr"/>
                      <a:endParaRPr lang="en-US" b="1" dirty="0"/>
                    </a:p>
                    <a:p>
                      <a:pPr algn="ctr"/>
                      <a:r>
                        <a:rPr lang="en-US" b="1" dirty="0"/>
                        <a:t>FY 2023</a:t>
                      </a:r>
                    </a:p>
                  </a:txBody>
                  <a:tcPr/>
                </a:tc>
                <a:extLst>
                  <a:ext uri="{0D108BD9-81ED-4DB2-BD59-A6C34878D82A}">
                    <a16:rowId xmlns:a16="http://schemas.microsoft.com/office/drawing/2014/main" val="862199592"/>
                  </a:ext>
                </a:extLst>
              </a:tr>
              <a:tr h="723224">
                <a:tc vMerge="1">
                  <a:txBody>
                    <a:bodyPr/>
                    <a:lstStyle/>
                    <a:p>
                      <a:endParaRPr lang="en-US"/>
                    </a:p>
                  </a:txBody>
                  <a:tcPr/>
                </a:tc>
                <a:tc>
                  <a:txBody>
                    <a:bodyPr/>
                    <a:lstStyle/>
                    <a:p>
                      <a:pPr algn="ctr"/>
                      <a:endParaRPr lang="en-US" b="1"/>
                    </a:p>
                    <a:p>
                      <a:pPr algn="ctr"/>
                      <a:r>
                        <a:rPr lang="en-US" b="1"/>
                        <a:t>$100M</a:t>
                      </a:r>
                    </a:p>
                    <a:p>
                      <a:pPr algn="ctr"/>
                      <a:endParaRPr lang="en-US" b="1"/>
                    </a:p>
                  </a:txBody>
                  <a:tcPr/>
                </a:tc>
                <a:tc>
                  <a:txBody>
                    <a:bodyPr/>
                    <a:lstStyle/>
                    <a:p>
                      <a:pPr algn="ctr"/>
                      <a:endParaRPr lang="en-US" b="1" dirty="0"/>
                    </a:p>
                    <a:p>
                      <a:pPr algn="ctr"/>
                      <a:r>
                        <a:rPr lang="en-US" b="1" dirty="0"/>
                        <a:t>$100M</a:t>
                      </a:r>
                    </a:p>
                    <a:p>
                      <a:pPr algn="ctr"/>
                      <a:endParaRPr lang="en-US" b="1" dirty="0"/>
                    </a:p>
                  </a:txBody>
                  <a:tcPr/>
                </a:tc>
                <a:extLst>
                  <a:ext uri="{0D108BD9-81ED-4DB2-BD59-A6C34878D82A}">
                    <a16:rowId xmlns:a16="http://schemas.microsoft.com/office/drawing/2014/main" val="889437628"/>
                  </a:ext>
                </a:extLst>
              </a:tr>
            </a:tbl>
          </a:graphicData>
        </a:graphic>
      </p:graphicFrame>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fld id="{8FCC257D-A786-9244-9E17-CE618C8B9275}" type="slidenum">
              <a:rPr lang="en-US" smtClean="0"/>
              <a:t>4</a:t>
            </a:fld>
            <a:endParaRPr lang="en-US"/>
          </a:p>
        </p:txBody>
      </p:sp>
    </p:spTree>
    <p:extLst>
      <p:ext uri="{BB962C8B-B14F-4D97-AF65-F5344CB8AC3E}">
        <p14:creationId xmlns:p14="http://schemas.microsoft.com/office/powerpoint/2010/main" val="321300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Key Changes/Points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4000"/>
            <a:ext cx="10715627" cy="4503174"/>
          </a:xfrm>
        </p:spPr>
        <p:txBody>
          <a:bodyPr>
            <a:normAutofit/>
          </a:bodyPr>
          <a:lstStyle/>
          <a:p>
            <a:r>
              <a:rPr lang="en-US" sz="2000" b="1" dirty="0"/>
              <a:t>Effective April 4, 2022</a:t>
            </a:r>
            <a:r>
              <a:rPr lang="en-US" sz="2000" dirty="0"/>
              <a:t>, the Federal Government transitioned from using the Data Universal Numbering System or DUNS number</a:t>
            </a:r>
          </a:p>
          <a:p>
            <a:pPr marR="88265" lvl="1">
              <a:lnSpc>
                <a:spcPct val="115000"/>
              </a:lnSpc>
            </a:pPr>
            <a:r>
              <a:rPr lang="en-US" sz="1800" dirty="0"/>
              <a:t>A new, non-proprietary identifier known as a Unique Entity Identifier or UEI is now being used</a:t>
            </a:r>
          </a:p>
          <a:p>
            <a:pPr marR="88265" lvl="1">
              <a:lnSpc>
                <a:spcPct val="115000"/>
              </a:lnSpc>
            </a:pPr>
            <a:r>
              <a:rPr lang="en-US" sz="1800" dirty="0"/>
              <a:t>For entities that had an active registration in SAM.gov prior to April 4, the UEI has automatically been assigned and no action is necessary</a:t>
            </a:r>
          </a:p>
          <a:p>
            <a:pPr marR="88265" lvl="1">
              <a:lnSpc>
                <a:spcPct val="115000"/>
              </a:lnSpc>
            </a:pPr>
            <a:r>
              <a:rPr lang="en-US" sz="1800" dirty="0"/>
              <a:t>For all entities filing a new registration in SAM.gov on or after April 4, the UEI will be assigned to that Entity as part of the SAM.gov registration process</a:t>
            </a:r>
          </a:p>
          <a:p>
            <a:pPr marR="88265" lvl="1">
              <a:lnSpc>
                <a:spcPct val="115000"/>
              </a:lnSpc>
            </a:pPr>
            <a:r>
              <a:rPr lang="en-US" sz="1800" dirty="0"/>
              <a:t>UEI registration information is available at </a:t>
            </a:r>
            <a:r>
              <a:rPr lang="en-US" sz="1800" dirty="0">
                <a:hlinkClick r:id="rId3"/>
              </a:rPr>
              <a:t>www.GSA.gov</a:t>
            </a:r>
            <a:r>
              <a:rPr lang="en-US" sz="1800" dirty="0"/>
              <a:t> </a:t>
            </a:r>
          </a:p>
          <a:p>
            <a:r>
              <a:rPr lang="en-US" sz="2000" dirty="0"/>
              <a:t>Added “Enhancing the protection of soft targets/crowded places” as a national priority</a:t>
            </a:r>
          </a:p>
          <a:p>
            <a:endParaRPr lang="en-US" sz="1400" dirty="0"/>
          </a:p>
          <a:p>
            <a:endParaRPr lang="en-US" sz="1400" dirty="0"/>
          </a:p>
          <a:p>
            <a:endParaRPr lang="en-US" sz="1400" dirty="0"/>
          </a:p>
          <a:p>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5</a:t>
            </a:fld>
            <a:endParaRPr lang="en-US"/>
          </a:p>
        </p:txBody>
      </p:sp>
    </p:spTree>
    <p:extLst>
      <p:ext uri="{BB962C8B-B14F-4D97-AF65-F5344CB8AC3E}">
        <p14:creationId xmlns:p14="http://schemas.microsoft.com/office/powerpoint/2010/main" val="84053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Key Changes (cont.)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4000"/>
            <a:ext cx="10715627" cy="4503174"/>
          </a:xfrm>
        </p:spPr>
        <p:txBody>
          <a:bodyPr>
            <a:normAutofit/>
          </a:bodyPr>
          <a:lstStyle/>
          <a:p>
            <a:r>
              <a:rPr lang="en-US" sz="2000" dirty="0"/>
              <a:t>Continued from FY 2021 “Cybersecurity Hub and Spoke” projects remain eligible; language in the Notice of Funding Opportunity (NOFO) was updated to include port-wide projects</a:t>
            </a:r>
          </a:p>
          <a:p>
            <a:r>
              <a:rPr lang="en-US" sz="2000" dirty="0"/>
              <a:t>Continued from FY2021 “Training” to specify Security Zone Enforcement training exempt from cost share</a:t>
            </a:r>
          </a:p>
          <a:p>
            <a:r>
              <a:rPr lang="en-US" sz="2000" dirty="0"/>
              <a:t>Identified additional Federal Law Enforcement Training Center (FLETC) courses in the Preparedness Grant Manual (PGM)</a:t>
            </a:r>
          </a:p>
          <a:p>
            <a:r>
              <a:rPr lang="en-US" sz="2000" dirty="0"/>
              <a:t>Investment Justification and Performance Report templates are required – expired forms will no longer be accepted (see Section D of the FY 2023 PSGP NOFO for more information)</a:t>
            </a:r>
          </a:p>
          <a:p>
            <a:r>
              <a:rPr lang="en-US" sz="2000" dirty="0"/>
              <a:t>The Captain of the Port (COTP) may require socialization of projects prior to application deadline</a:t>
            </a:r>
          </a:p>
          <a:p>
            <a:endParaRPr lang="en-US" sz="1400" dirty="0"/>
          </a:p>
          <a:p>
            <a:endParaRPr lang="en-US" sz="1400" dirty="0"/>
          </a:p>
          <a:p>
            <a:endParaRPr lang="en-US" sz="1400" dirty="0"/>
          </a:p>
          <a:p>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6</a:t>
            </a:fld>
            <a:endParaRPr lang="en-US"/>
          </a:p>
        </p:txBody>
      </p:sp>
    </p:spTree>
    <p:extLst>
      <p:ext uri="{BB962C8B-B14F-4D97-AF65-F5344CB8AC3E}">
        <p14:creationId xmlns:p14="http://schemas.microsoft.com/office/powerpoint/2010/main" val="299726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Project Planning</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3999"/>
            <a:ext cx="10715627" cy="4881561"/>
          </a:xfrm>
        </p:spPr>
        <p:txBody>
          <a:bodyPr>
            <a:normAutofit/>
          </a:bodyPr>
          <a:lstStyle/>
          <a:p>
            <a:r>
              <a:rPr lang="en-US" sz="1800"/>
              <a:t>Per 46 U.S.C. </a:t>
            </a:r>
            <a:r>
              <a:rPr lang="en-US" sz="1800">
                <a:ea typeface="Times New Roman" panose="02020603050405020304" pitchFamily="18" charset="0"/>
              </a:rPr>
              <a:t>§ </a:t>
            </a:r>
            <a:r>
              <a:rPr lang="en-US" sz="1800"/>
              <a:t>70107, PSGP projects should “… [fund]</a:t>
            </a:r>
            <a:r>
              <a:rPr lang="en-US" sz="1800">
                <a:ea typeface="Times New Roman" panose="02020603050405020304" pitchFamily="18" charset="0"/>
              </a:rPr>
              <a:t> the correction of Coast Guard identified vulnerabilities in port security and [ensure] compliance with Area Maritime Transportation Security Plans and facility security plans…”</a:t>
            </a:r>
          </a:p>
          <a:p>
            <a:r>
              <a:rPr lang="en-US" sz="1800">
                <a:ea typeface="Times New Roman" panose="02020603050405020304" pitchFamily="18" charset="0"/>
              </a:rPr>
              <a:t>Participate in your Area Maritime Security Committee (AMSC) meetings and understand your port area priorities</a:t>
            </a:r>
          </a:p>
          <a:p>
            <a:pPr>
              <a:spcBef>
                <a:spcPts val="600"/>
              </a:spcBef>
            </a:pPr>
            <a:r>
              <a:rPr lang="en-US" sz="1800">
                <a:ea typeface="Times New Roman" panose="02020603050405020304" pitchFamily="18" charset="0"/>
              </a:rPr>
              <a:t>Socialize your projects with the AMSC and COTP prior to applying – if your project does not address port area priorities, your COTP or Port Security Specialist should let you know</a:t>
            </a:r>
          </a:p>
          <a:p>
            <a:pPr>
              <a:spcBef>
                <a:spcPts val="600"/>
              </a:spcBef>
            </a:pPr>
            <a:r>
              <a:rPr lang="en-US" sz="1800">
                <a:ea typeface="Times New Roman" panose="02020603050405020304" pitchFamily="18" charset="0"/>
              </a:rPr>
              <a:t>Read the NOFO and PGM to verify that your organization and your proposed project(s) are eligible</a:t>
            </a:r>
          </a:p>
          <a:p>
            <a:pPr>
              <a:spcBef>
                <a:spcPts val="600"/>
              </a:spcBef>
            </a:pPr>
            <a:r>
              <a:rPr lang="en-US" sz="1800">
                <a:ea typeface="Times New Roman" panose="02020603050405020304" pitchFamily="18" charset="0"/>
              </a:rPr>
              <a:t>Review the </a:t>
            </a:r>
            <a:r>
              <a:rPr lang="en-US" sz="1800">
                <a:cs typeface="Arial" panose="020B0604020202020204" pitchFamily="34" charset="0"/>
                <a:hlinkClick r:id="rId3"/>
              </a:rPr>
              <a:t>Authorized Equipment List (AEL)</a:t>
            </a:r>
            <a:r>
              <a:rPr lang="en-US" sz="1800">
                <a:cs typeface="Arial" panose="020B0604020202020204" pitchFamily="34" charset="0"/>
              </a:rPr>
              <a:t> </a:t>
            </a:r>
            <a:r>
              <a:rPr lang="en-US" sz="1800">
                <a:ea typeface="Times New Roman" panose="02020603050405020304" pitchFamily="18" charset="0"/>
              </a:rPr>
              <a:t>to ensure any proposed equipment costs are allowable under the PSGP</a:t>
            </a:r>
          </a:p>
          <a:p>
            <a:pPr lvl="0">
              <a:spcBef>
                <a:spcPts val="600"/>
              </a:spcBef>
            </a:pPr>
            <a:r>
              <a:rPr lang="en-US" sz="1800"/>
              <a:t>Develop a business plan: Identify the grant team: Project manager, grant manager, budget analyst, etc.</a:t>
            </a:r>
          </a:p>
          <a:p>
            <a:endParaRPr lang="en-US" sz="1400"/>
          </a:p>
          <a:p>
            <a:endParaRPr lang="en-US" sz="1400"/>
          </a:p>
          <a:p>
            <a:endParaRPr lang="en-US" sz="1400"/>
          </a:p>
          <a:p>
            <a:endParaRPr lang="en-US" sz="1400"/>
          </a:p>
          <a:p>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7</a:t>
            </a:fld>
            <a:endParaRPr lang="en-US"/>
          </a:p>
        </p:txBody>
      </p:sp>
    </p:spTree>
    <p:extLst>
      <p:ext uri="{BB962C8B-B14F-4D97-AF65-F5344CB8AC3E}">
        <p14:creationId xmlns:p14="http://schemas.microsoft.com/office/powerpoint/2010/main" val="27498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Cybersecurity</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433567"/>
            <a:ext cx="10715627" cy="4758813"/>
          </a:xfrm>
        </p:spPr>
        <p:txBody>
          <a:bodyPr>
            <a:normAutofit/>
          </a:bodyPr>
          <a:lstStyle/>
          <a:p>
            <a:pPr>
              <a:lnSpc>
                <a:spcPct val="100000"/>
              </a:lnSpc>
              <a:spcBef>
                <a:spcPts val="600"/>
              </a:spcBef>
            </a:pPr>
            <a:r>
              <a:rPr lang="en-US" sz="1800" dirty="0"/>
              <a:t>Cybersecurity projects funded under PSGP must be primarily dedicated to </a:t>
            </a:r>
            <a:r>
              <a:rPr lang="en-US" sz="1800" b="1" dirty="0"/>
              <a:t>maritime security </a:t>
            </a:r>
            <a:r>
              <a:rPr lang="en-US" sz="1800" dirty="0"/>
              <a:t>enhancements and follow the National Institute of Standards and Technology (NIST) framework</a:t>
            </a:r>
          </a:p>
          <a:p>
            <a:pPr lvl="1">
              <a:spcBef>
                <a:spcPts val="600"/>
              </a:spcBef>
            </a:pPr>
            <a:r>
              <a:rPr lang="en-US" sz="1600" dirty="0"/>
              <a:t>The following are allowable if they are related to maritime security and follow the NIST framework: networks, switches, software, training, penetration testing/vulnerability assessments</a:t>
            </a:r>
          </a:p>
          <a:p>
            <a:pPr lvl="1">
              <a:spcBef>
                <a:spcPts val="600"/>
              </a:spcBef>
            </a:pPr>
            <a:r>
              <a:rPr lang="en-US" sz="1600" dirty="0"/>
              <a:t>Does not include non-system-wide equipment (e.g., a secured radio or laptop), fencing, cameras, physical access control, or other items not included as part of the NIST framework</a:t>
            </a:r>
          </a:p>
          <a:p>
            <a:pPr>
              <a:lnSpc>
                <a:spcPct val="100000"/>
              </a:lnSpc>
              <a:spcBef>
                <a:spcPts val="600"/>
              </a:spcBef>
            </a:pPr>
            <a:r>
              <a:rPr lang="en-US" sz="1800" dirty="0"/>
              <a:t>“Hub and spoke” cybersecurity projects may affect a parent organization’s multiple eligible entities in multiple port areas</a:t>
            </a:r>
          </a:p>
          <a:p>
            <a:pPr lvl="1">
              <a:spcBef>
                <a:spcPts val="600"/>
              </a:spcBef>
            </a:pPr>
            <a:r>
              <a:rPr lang="en-US" sz="1600" dirty="0"/>
              <a:t>Such projects may be submitted within a</a:t>
            </a:r>
            <a:r>
              <a:rPr lang="en-US" sz="1600" i="1" dirty="0"/>
              <a:t> primary </a:t>
            </a:r>
            <a:r>
              <a:rPr lang="en-US" sz="1600" dirty="0"/>
              <a:t>Port Area for the project implementation</a:t>
            </a:r>
          </a:p>
          <a:p>
            <a:pPr lvl="1">
              <a:spcBef>
                <a:spcPts val="600"/>
              </a:spcBef>
            </a:pPr>
            <a:r>
              <a:rPr lang="en-US" sz="1600" dirty="0"/>
              <a:t>Proportionally, costs associated with </a:t>
            </a:r>
            <a:r>
              <a:rPr lang="en-US" sz="1600" b="1" dirty="0"/>
              <a:t>entities or subcomponents that are not covered under an AMSP and are not instrumental to enhancing maritime security must not be included </a:t>
            </a:r>
            <a:r>
              <a:rPr lang="en-US" sz="1600" dirty="0"/>
              <a:t>in the detailed budget worksheet or IJ; costs must be prorated </a:t>
            </a:r>
            <a:r>
              <a:rPr lang="en-US" sz="1600" b="1" dirty="0"/>
              <a:t>only to those facilities that are covered by the AMSP</a:t>
            </a:r>
          </a:p>
          <a:p>
            <a:pPr>
              <a:lnSpc>
                <a:spcPct val="100000"/>
              </a:lnSpc>
              <a:spcBef>
                <a:spcPts val="600"/>
              </a:spcBef>
            </a:pPr>
            <a:r>
              <a:rPr lang="en-US" sz="1800" dirty="0"/>
              <a:t>The Cybersecurity and Infrastructure Security Agency (CISA) offers free resources to assist with initial assessments; please see </a:t>
            </a:r>
            <a:r>
              <a:rPr lang="en-US" sz="1800" b="1" u="sng" dirty="0">
                <a:hlinkClick r:id="rId3"/>
              </a:rPr>
              <a:t>https://www.cisa.gov/cyber-resource-hub</a:t>
            </a:r>
            <a:r>
              <a:rPr lang="en-US" sz="1800" dirty="0"/>
              <a:t> for additional information </a:t>
            </a:r>
          </a:p>
          <a:p>
            <a:pPr>
              <a:lnSpc>
                <a:spcPct val="100000"/>
              </a:lnSpc>
              <a:spcBef>
                <a:spcPts val="600"/>
              </a:spcBef>
            </a:pPr>
            <a:r>
              <a:rPr lang="en-US" sz="1800" dirty="0"/>
              <a:t>Applicants are encouraged to utilize free resources prior to requesting funds under this program</a:t>
            </a:r>
            <a:endParaRPr lang="en-US" sz="1400"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8</a:t>
            </a:fld>
            <a:endParaRPr lang="en-US"/>
          </a:p>
        </p:txBody>
      </p:sp>
    </p:spTree>
    <p:extLst>
      <p:ext uri="{BB962C8B-B14F-4D97-AF65-F5344CB8AC3E}">
        <p14:creationId xmlns:p14="http://schemas.microsoft.com/office/powerpoint/2010/main" val="131665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Training</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738189" y="1523999"/>
            <a:ext cx="10715627" cy="4542503"/>
          </a:xfrm>
        </p:spPr>
        <p:txBody>
          <a:bodyPr vert="horz" lIns="91440" tIns="45720" rIns="91440" bIns="45720" rtlCol="0" anchor="t">
            <a:normAutofit/>
          </a:bodyPr>
          <a:lstStyle/>
          <a:p>
            <a:pPr indent="-347345"/>
            <a:r>
              <a:rPr lang="en-US" sz="1800"/>
              <a:t>Training is limited to personnel directly affiliated with maritime security responsibilities</a:t>
            </a:r>
          </a:p>
          <a:p>
            <a:pPr indent="-347345"/>
            <a:r>
              <a:rPr lang="en-US" sz="1800"/>
              <a:t>Training specific to maritime security is allowable under PSGP; see the PGM for a list of approved training courses</a:t>
            </a:r>
            <a:endParaRPr lang="en-US"/>
          </a:p>
          <a:p>
            <a:pPr indent="-347345"/>
            <a:r>
              <a:rPr lang="en-US" sz="1800"/>
              <a:t>Certified training courses that are not already listed in the NOFO may be allowable if verified by the COTP as necessary for maritime security enhancement (consult your COTP prior to applying)</a:t>
            </a:r>
          </a:p>
          <a:p>
            <a:pPr lvl="1"/>
            <a:r>
              <a:rPr lang="en-US" sz="1600"/>
              <a:t>Only certified training courses are allowable as outlined in the PGM</a:t>
            </a:r>
          </a:p>
          <a:p>
            <a:pPr lvl="1"/>
            <a:r>
              <a:rPr lang="en-US" sz="1600"/>
              <a:t>Routine “in-house refreshers” that are not specified as allowable are not considered allowable training under PSGP</a:t>
            </a:r>
          </a:p>
          <a:p>
            <a:pPr lvl="1"/>
            <a:r>
              <a:rPr lang="en-US" sz="1600"/>
              <a:t>Drills, seminars, and workshops are not considered to be training; these fall under the “exercise” category</a:t>
            </a:r>
          </a:p>
          <a:p>
            <a:r>
              <a:rPr lang="en-US" sz="1800"/>
              <a:t>Applicants seeking training that is not listed in the PGM must explain/justify why the approved courses do not meet their needs (e.g., specialty training not offered within the approved courses)</a:t>
            </a:r>
            <a:endParaRPr lang="en-US" sz="14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9</a:t>
            </a:fld>
            <a:endParaRPr lang="en-US"/>
          </a:p>
        </p:txBody>
      </p:sp>
    </p:spTree>
    <p:extLst>
      <p:ext uri="{BB962C8B-B14F-4D97-AF65-F5344CB8AC3E}">
        <p14:creationId xmlns:p14="http://schemas.microsoft.com/office/powerpoint/2010/main" val="315541107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MA PowerPoint Template  -  Read-Only" id="{80ADA6FA-9DA5-49D2-8287-88CDC5389FB0}" vid="{D23B125D-C3E0-4982-80A9-099866A2F9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6045FA52BFE646B37C992E2FF17361" ma:contentTypeVersion="11" ma:contentTypeDescription="Create a new document." ma:contentTypeScope="" ma:versionID="7b0457ea1976d925e6add4d725ec20c3">
  <xsd:schema xmlns:xsd="http://www.w3.org/2001/XMLSchema" xmlns:xs="http://www.w3.org/2001/XMLSchema" xmlns:p="http://schemas.microsoft.com/office/2006/metadata/properties" xmlns:ns2="96b2be47-0a91-466e-b412-8b44fa5998f2" targetNamespace="http://schemas.microsoft.com/office/2006/metadata/properties" ma:root="true" ma:fieldsID="0b73318d57ea972dc051377433e1f7a4" ns2:_="">
    <xsd:import namespace="96b2be47-0a91-466e-b412-8b44fa5998f2"/>
    <xsd:element name="properties">
      <xsd:complexType>
        <xsd:sequence>
          <xsd:element name="documentManagement">
            <xsd:complexType>
              <xsd:all>
                <xsd:element ref="ns2:AO_x0020_Contact" minOccurs="0"/>
                <xsd:element ref="ns2:Status" minOccurs="0"/>
                <xsd:element ref="ns2:Task_x0020_Type" minOccurs="0"/>
                <xsd:element ref="ns2:Name_x0020_of_x0020_task"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2be47-0a91-466e-b412-8b44fa5998f2" elementFormDefault="qualified">
    <xsd:import namespace="http://schemas.microsoft.com/office/2006/documentManagement/types"/>
    <xsd:import namespace="http://schemas.microsoft.com/office/infopath/2007/PartnerControls"/>
    <xsd:element name="AO_x0020_Contact" ma:index="2" nillable="true" ma:displayName="AO Contact" ma:format="RadioButtons" ma:internalName="AO_x0020_Contact">
      <xsd:simpleType>
        <xsd:restriction base="dms:Choice">
          <xsd:enumeration value="RE"/>
          <xsd:enumeration value="AC"/>
          <xsd:enumeration value="MC"/>
          <xsd:enumeration value="EN"/>
        </xsd:restriction>
      </xsd:simpleType>
    </xsd:element>
    <xsd:element name="Status" ma:index="3" nillable="true" ma:displayName="Status" ma:format="RadioButtons" ma:indexed="true" ma:internalName="Status">
      <xsd:simpleType>
        <xsd:restriction base="dms:Choice">
          <xsd:enumeration value="Not Started"/>
          <xsd:enumeration value="In Progress"/>
          <xsd:enumeration value="Hold"/>
          <xsd:enumeration value="Completed"/>
          <xsd:enumeration value="For Reference"/>
        </xsd:restriction>
      </xsd:simpleType>
    </xsd:element>
    <xsd:element name="Task_x0020_Type" ma:index="4" nillable="true" ma:displayName="Task Type" ma:format="RadioButtons" ma:internalName="Task_x0020_Type" ma:readOnly="false">
      <xsd:simpleType>
        <xsd:restriction base="dms:Choice">
          <xsd:enumeration value="Waiver"/>
          <xsd:enumeration value="General"/>
          <xsd:enumeration value="Audit"/>
          <xsd:enumeration value="507 Congressional Notification"/>
          <xsd:enumeration value="Congressional Inquiry"/>
          <xsd:enumeration value="Support Letter"/>
          <xsd:enumeration value="NPDL"/>
          <xsd:enumeration value="Final Determination Letter"/>
          <xsd:enumeration value="Grant Guidance"/>
          <xsd:enumeration value="Extension"/>
          <xsd:enumeration value="COVID-19 Extension Requests"/>
          <xsd:enumeration value="Media Inquiry"/>
          <xsd:enumeration value="Meeting Agenda/Minutes/Requests"/>
          <xsd:enumeration value="Legislation/Policy Review"/>
          <xsd:enumeration value="For Reference"/>
          <xsd:enumeration value="MSA Response"/>
        </xsd:restriction>
      </xsd:simpleType>
    </xsd:element>
    <xsd:element name="Name_x0020_of_x0020_task" ma:index="5" nillable="true" ma:displayName="Name of task" ma:internalName="Name_x0020_of_x0020_task"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O_x0020_Contact xmlns="96b2be47-0a91-466e-b412-8b44fa5998f2">AC</AO_x0020_Contact>
    <Status xmlns="96b2be47-0a91-466e-b412-8b44fa5998f2">In Progress</Status>
    <Task_x0020_Type xmlns="96b2be47-0a91-466e-b412-8b44fa5998f2">General</Task_x0020_Type>
    <Name_x0020_of_x0020_task xmlns="96b2be47-0a91-466e-b412-8b44fa5998f2">FY22 PSGP and IBSGP Rollout Briefings</Name_x0020_of_x0020_task>
  </documentManagement>
</p:properties>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BD413FF3-FEDB-4BE3-8A4E-C08F78FA683B}">
  <ds:schemaRefs>
    <ds:schemaRef ds:uri="96b2be47-0a91-466e-b412-8b44fa5998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B5BB03-DD21-4258-90BA-4BA883F2CE48}">
  <ds:schemaRefs>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 ds:uri="http://schemas.microsoft.com/office/infopath/2007/PartnerControls"/>
    <ds:schemaRef ds:uri="http://purl.org/dc/elements/1.1/"/>
    <ds:schemaRef ds:uri="http://schemas.microsoft.com/office/2006/documentManagement/types"/>
    <ds:schemaRef ds:uri="96b2be47-0a91-466e-b412-8b44fa5998f2"/>
  </ds:schemaRefs>
</ds:datastoreItem>
</file>

<file path=docProps/app.xml><?xml version="1.0" encoding="utf-8"?>
<Properties xmlns="http://schemas.openxmlformats.org/officeDocument/2006/extended-properties" xmlns:vt="http://schemas.openxmlformats.org/officeDocument/2006/docPropsVTypes">
  <Template>FEMA PowerPoint Template - Copy</Template>
  <TotalTime>25</TotalTime>
  <Words>5151</Words>
  <Application>Microsoft Office PowerPoint</Application>
  <PresentationFormat>Widescreen</PresentationFormat>
  <Paragraphs>473</Paragraphs>
  <Slides>37</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Franklin Gothic Book</vt:lpstr>
      <vt:lpstr>Franklin Gothic Medium</vt:lpstr>
      <vt:lpstr>Wingdings</vt:lpstr>
      <vt:lpstr>Office Theme</vt:lpstr>
      <vt:lpstr>Federal Emergency Management Agency</vt:lpstr>
      <vt:lpstr>Transportation Infrastructure Security Branch (TISB) </vt:lpstr>
      <vt:lpstr>Program Priorities in FY 2023</vt:lpstr>
      <vt:lpstr>Fiscal Year (FY) 2023 PSGP</vt:lpstr>
      <vt:lpstr>Key Changes/Points</vt:lpstr>
      <vt:lpstr>Key Changes (cont.)</vt:lpstr>
      <vt:lpstr>Project Planning</vt:lpstr>
      <vt:lpstr>Cybersecurity</vt:lpstr>
      <vt:lpstr>Training</vt:lpstr>
      <vt:lpstr>Training (cont.)</vt:lpstr>
      <vt:lpstr>Exercises</vt:lpstr>
      <vt:lpstr>Allowable Vehicles and Equipment</vt:lpstr>
      <vt:lpstr>Allowable Vehicles and Equipment (cont.)</vt:lpstr>
      <vt:lpstr>Examples of Projects that are NOT Allowable</vt:lpstr>
      <vt:lpstr>Examples of Projects that are NOT Allowable (cont.)</vt:lpstr>
      <vt:lpstr>Additional Allowable Project Costs</vt:lpstr>
      <vt:lpstr>Cost-Share Requirements</vt:lpstr>
      <vt:lpstr>IJ and Budget</vt:lpstr>
      <vt:lpstr>Environmental Planning and Historic Preservation (EHP) Compliance</vt:lpstr>
      <vt:lpstr>EHP Compliance (cont.)</vt:lpstr>
      <vt:lpstr>FY 2023 Application Process</vt:lpstr>
      <vt:lpstr>FY 2023 Application Process (cont.)</vt:lpstr>
      <vt:lpstr>FY 2023 Application Process (cont.)</vt:lpstr>
      <vt:lpstr>Grants.gov Resources</vt:lpstr>
      <vt:lpstr>Application Review</vt:lpstr>
      <vt:lpstr>Application Review (cont.)</vt:lpstr>
      <vt:lpstr>Application Review (cont.)</vt:lpstr>
      <vt:lpstr>Examples of Funded Projects</vt:lpstr>
      <vt:lpstr>Examples of Projects NOT Funded</vt:lpstr>
      <vt:lpstr>Quick Points</vt:lpstr>
      <vt:lpstr>Quick Points (cont.)</vt:lpstr>
      <vt:lpstr>Best Practices &amp; Common Mistakes</vt:lpstr>
      <vt:lpstr>Highlighted Key Areas to Know</vt:lpstr>
      <vt:lpstr>Highlighted Key Areas to Know (cont.) </vt:lpstr>
      <vt:lpstr>Key Dates for Applicants</vt:lpstr>
      <vt:lpstr>Contact Information</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Security Grant Program (PSGP) Fiscal Year 2021 Rollout Briefing</dc:title>
  <dc:subject/>
  <dc:creator>Bae, Chan (CTR)</dc:creator>
  <cp:keywords/>
  <dc:description/>
  <cp:lastModifiedBy>Davis, Duane</cp:lastModifiedBy>
  <cp:revision>8</cp:revision>
  <cp:lastPrinted>2020-03-02T16:45:50Z</cp:lastPrinted>
  <dcterms:created xsi:type="dcterms:W3CDTF">2021-02-22T19:05:58Z</dcterms:created>
  <dcterms:modified xsi:type="dcterms:W3CDTF">2023-03-01T21:32:56Z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0x010100016045FA52BFE646B37C992E2FF17361</vt:lpwstr>
  </property>
</Properties>
</file>